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521" r:id="rId2"/>
    <p:sldId id="522" r:id="rId3"/>
    <p:sldId id="523" r:id="rId4"/>
    <p:sldId id="299" r:id="rId5"/>
    <p:sldId id="524" r:id="rId6"/>
    <p:sldId id="506" r:id="rId7"/>
    <p:sldId id="509" r:id="rId8"/>
    <p:sldId id="507" r:id="rId9"/>
    <p:sldId id="526" r:id="rId10"/>
    <p:sldId id="513" r:id="rId11"/>
    <p:sldId id="515" r:id="rId12"/>
    <p:sldId id="525" r:id="rId13"/>
    <p:sldId id="527" r:id="rId14"/>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9099"/>
    <a:srgbClr val="C1B5DB"/>
    <a:srgbClr val="790076"/>
    <a:srgbClr val="B393C8"/>
    <a:srgbClr val="DBF7FF"/>
    <a:srgbClr val="1B9099"/>
    <a:srgbClr val="000620"/>
    <a:srgbClr val="3C5C3B"/>
    <a:srgbClr val="000516"/>
    <a:srgbClr val="8B78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16" autoAdjust="0"/>
  </p:normalViewPr>
  <p:slideViewPr>
    <p:cSldViewPr snapToGrid="0">
      <p:cViewPr varScale="1">
        <p:scale>
          <a:sx n="53" d="100"/>
          <a:sy n="53" d="100"/>
        </p:scale>
        <p:origin x="13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ADB82-F615-4F41-BCCC-613F6A4AF908}" type="datetimeFigureOut">
              <a:rPr lang="en-SE" smtClean="0"/>
              <a:t>2025-04-07</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9873-9BA6-41B2-BA9C-C207B514B08A}" type="slidenum">
              <a:rPr lang="en-SE" smtClean="0"/>
              <a:t>‹#›</a:t>
            </a:fld>
            <a:endParaRPr lang="en-SE"/>
          </a:p>
        </p:txBody>
      </p:sp>
    </p:spTree>
    <p:extLst>
      <p:ext uri="{BB962C8B-B14F-4D97-AF65-F5344CB8AC3E}">
        <p14:creationId xmlns:p14="http://schemas.microsoft.com/office/powerpoint/2010/main" val="3940376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E" sz="1800" kern="100" dirty="0">
                <a:effectLst/>
                <a:latin typeface="Times New Roman" panose="02020603050405020304" pitchFamily="18" charset="0"/>
                <a:ea typeface="Aptos" panose="020B0004020202020204" pitchFamily="34" charset="0"/>
              </a:rPr>
              <a:t>Hello everyone!</a:t>
            </a:r>
            <a:r>
              <a:rPr lang="en-US" sz="1800" kern="100" dirty="0">
                <a:effectLst/>
                <a:latin typeface="Times New Roman" panose="02020603050405020304" pitchFamily="18" charset="0"/>
                <a:ea typeface="Aptos" panose="020B0004020202020204" pitchFamily="34" charset="0"/>
              </a:rPr>
              <a:t> </a:t>
            </a:r>
            <a:r>
              <a:rPr lang="en-SE" sz="1800" kern="100" dirty="0">
                <a:effectLst/>
                <a:latin typeface="Times New Roman" panose="02020603050405020304" pitchFamily="18" charset="0"/>
                <a:ea typeface="Aptos" panose="020B0004020202020204" pitchFamily="34" charset="0"/>
              </a:rPr>
              <a:t>My name is Krzysztof Jurdzinski, but you can just call me Kristoff. I am </a:t>
            </a:r>
            <a:r>
              <a:rPr lang="en-US" sz="1800" kern="100" dirty="0">
                <a:effectLst/>
                <a:latin typeface="Times New Roman" panose="02020603050405020304" pitchFamily="18" charset="0"/>
                <a:ea typeface="Aptos" panose="020B0004020202020204" pitchFamily="34" charset="0"/>
              </a:rPr>
              <a:t>a PhD student at KTH in Anders Andersson’s lab, and the work I will talk about today comes from a collaboration with Swedish Meteorology and Hydrology Institute</a:t>
            </a:r>
            <a:r>
              <a:rPr lang="en-SE" sz="1800" kern="100" dirty="0">
                <a:effectLst/>
                <a:latin typeface="Times New Roman" panose="02020603050405020304" pitchFamily="18" charset="0"/>
                <a:ea typeface="Aptos" panose="020B0004020202020204" pitchFamily="34" charset="0"/>
              </a:rPr>
              <a:t> and </a:t>
            </a:r>
            <a:r>
              <a:rPr lang="en-SE" sz="1800" kern="100" dirty="0" err="1">
                <a:effectLst/>
                <a:latin typeface="Times New Roman" panose="02020603050405020304" pitchFamily="18" charset="0"/>
                <a:ea typeface="Aptos" panose="020B0004020202020204" pitchFamily="34" charset="0"/>
              </a:rPr>
              <a:t>Umeå</a:t>
            </a:r>
            <a:r>
              <a:rPr lang="en-SE" sz="1800" kern="100" dirty="0">
                <a:effectLst/>
                <a:latin typeface="Times New Roman" panose="02020603050405020304" pitchFamily="18" charset="0"/>
                <a:ea typeface="Aptos" panose="020B0004020202020204" pitchFamily="34" charset="0"/>
              </a:rPr>
              <a:t> University.</a:t>
            </a:r>
            <a:endParaRPr lang="en-US" sz="1800" kern="100" dirty="0">
              <a:effectLst/>
              <a:latin typeface="Times New Roman" panose="02020603050405020304" pitchFamily="18" charset="0"/>
              <a:ea typeface="Aptos" panose="020B0004020202020204" pitchFamily="34" charset="0"/>
            </a:endParaRPr>
          </a:p>
          <a:p>
            <a:pPr>
              <a:lnSpc>
                <a:spcPct val="107000"/>
              </a:lnSpc>
              <a:spcAft>
                <a:spcPts val="800"/>
              </a:spcAft>
            </a:pPr>
            <a:br>
              <a:rPr lang="en-US" sz="1800" kern="100" dirty="0">
                <a:effectLst/>
                <a:latin typeface="Times New Roman" panose="02020603050405020304" pitchFamily="18" charset="0"/>
                <a:ea typeface="Aptos" panose="020B0004020202020204" pitchFamily="34" charset="0"/>
              </a:rPr>
            </a:br>
            <a:r>
              <a:rPr lang="en-US" sz="1800" kern="100" dirty="0">
                <a:effectLst/>
                <a:latin typeface="Times New Roman" panose="02020603050405020304" pitchFamily="18" charset="0"/>
                <a:ea typeface="Aptos" panose="020B0004020202020204" pitchFamily="34" charset="0"/>
              </a:rPr>
              <a:t>It is </a:t>
            </a:r>
            <a:r>
              <a:rPr lang="en-SE" sz="1800" kern="100" dirty="0">
                <a:effectLst/>
                <a:latin typeface="Times New Roman" panose="02020603050405020304" pitchFamily="18" charset="0"/>
                <a:ea typeface="Aptos" panose="020B0004020202020204" pitchFamily="34" charset="0"/>
              </a:rPr>
              <a:t>a comparative analysis of bacterial and protist</a:t>
            </a:r>
            <a:r>
              <a:rPr lang="en-US" sz="1800" kern="100" dirty="0">
                <a:effectLst/>
                <a:latin typeface="Times New Roman" panose="02020603050405020304" pitchFamily="18" charset="0"/>
                <a:ea typeface="Aptos" panose="020B0004020202020204" pitchFamily="34" charset="0"/>
              </a:rPr>
              <a:t> plankton</a:t>
            </a:r>
            <a:r>
              <a:rPr lang="en-SE" sz="1800" kern="100" dirty="0">
                <a:effectLst/>
                <a:latin typeface="Times New Roman" panose="02020603050405020304" pitchFamily="18" charset="0"/>
                <a:ea typeface="Aptos" panose="020B0004020202020204" pitchFamily="34" charset="0"/>
              </a:rPr>
              <a:t> diversity</a:t>
            </a:r>
            <a:r>
              <a:rPr lang="en-US" sz="1800" kern="100" dirty="0">
                <a:effectLst/>
                <a:latin typeface="Times New Roman" panose="02020603050405020304" pitchFamily="18" charset="0"/>
                <a:ea typeface="Aptos" panose="020B0004020202020204" pitchFamily="34" charset="0"/>
              </a:rPr>
              <a:t>,</a:t>
            </a:r>
            <a:r>
              <a:rPr lang="en-SE" sz="1800" kern="100" dirty="0">
                <a:effectLst/>
                <a:latin typeface="Times New Roman" panose="02020603050405020304" pitchFamily="18" charset="0"/>
                <a:ea typeface="Aptos" panose="020B0004020202020204" pitchFamily="34" charset="0"/>
              </a:rPr>
              <a:t> across space and time</a:t>
            </a:r>
            <a:r>
              <a:rPr lang="en-US" sz="1800" kern="100" dirty="0">
                <a:effectLst/>
                <a:latin typeface="Times New Roman" panose="02020603050405020304" pitchFamily="18" charset="0"/>
                <a:ea typeface="Aptos" panose="020B0004020202020204" pitchFamily="34" charset="0"/>
              </a:rPr>
              <a:t>,</a:t>
            </a:r>
            <a:r>
              <a:rPr lang="en-SE" sz="1800" kern="100" dirty="0">
                <a:effectLst/>
                <a:latin typeface="Times New Roman" panose="02020603050405020304" pitchFamily="18" charset="0"/>
                <a:ea typeface="Aptos" panose="020B0004020202020204" pitchFamily="34" charset="0"/>
              </a:rPr>
              <a:t> in the Baltic Sea area. </a:t>
            </a:r>
            <a:r>
              <a:rPr lang="en-US" sz="1800" kern="100" dirty="0">
                <a:effectLst/>
                <a:latin typeface="Times New Roman" panose="02020603050405020304" pitchFamily="18" charset="0"/>
                <a:ea typeface="Aptos" panose="020B0004020202020204" pitchFamily="34" charset="0"/>
              </a:rPr>
              <a:t>It</a:t>
            </a:r>
            <a:r>
              <a:rPr lang="en-SE" sz="1800" kern="100" dirty="0">
                <a:effectLst/>
                <a:latin typeface="Times New Roman" panose="02020603050405020304" pitchFamily="18" charset="0"/>
                <a:ea typeface="Aptos" panose="020B0004020202020204" pitchFamily="34" charset="0"/>
              </a:rPr>
              <a:t> is</a:t>
            </a:r>
            <a:r>
              <a:rPr lang="en-US" sz="1800" kern="100" dirty="0">
                <a:effectLst/>
                <a:latin typeface="Times New Roman" panose="02020603050405020304" pitchFamily="18" charset="0"/>
                <a:ea typeface="Aptos" panose="020B0004020202020204" pitchFamily="34" charset="0"/>
              </a:rPr>
              <a:t> also</a:t>
            </a:r>
            <a:r>
              <a:rPr lang="en-SE" sz="1800" kern="100" dirty="0">
                <a:effectLst/>
                <a:latin typeface="Times New Roman" panose="02020603050405020304" pitchFamily="18" charset="0"/>
                <a:ea typeface="Aptos" panose="020B0004020202020204" pitchFamily="34" charset="0"/>
              </a:rPr>
              <a:t> part of a project in which DNA metabarcoding has been temporarily integrated into Swedish coastline monitoring. </a:t>
            </a:r>
          </a:p>
        </p:txBody>
      </p:sp>
      <p:sp>
        <p:nvSpPr>
          <p:cNvPr id="4" name="Slide Number Placeholder 3"/>
          <p:cNvSpPr>
            <a:spLocks noGrp="1"/>
          </p:cNvSpPr>
          <p:nvPr>
            <p:ph type="sldNum" sz="quarter" idx="5"/>
          </p:nvPr>
        </p:nvSpPr>
        <p:spPr/>
        <p:txBody>
          <a:bodyPr/>
          <a:lstStyle/>
          <a:p>
            <a:fld id="{DEC89873-9BA6-41B2-BA9C-C207B514B08A}" type="slidenum">
              <a:rPr lang="en-SE" smtClean="0"/>
              <a:t>1</a:t>
            </a:fld>
            <a:endParaRPr lang="en-SE"/>
          </a:p>
        </p:txBody>
      </p:sp>
    </p:spTree>
    <p:extLst>
      <p:ext uri="{BB962C8B-B14F-4D97-AF65-F5344CB8AC3E}">
        <p14:creationId xmlns:p14="http://schemas.microsoft.com/office/powerpoint/2010/main" val="280511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protists? Here, the main pattern was geographic and followed the salinity gradient, with the most saline Kattegat and Skagerrak also being the most diverse regions.</a:t>
            </a:r>
            <a:br>
              <a:rPr lang="en-US" dirty="0"/>
            </a:br>
            <a:br>
              <a:rPr lang="en-US" dirty="0"/>
            </a:br>
            <a:r>
              <a:rPr lang="en-US" dirty="0"/>
              <a:t>Now, this is analogous to the diversity patterns for many animal groups, and we propose an analogous explanation. That is, many marine species adapted to the environment in Kattegat-Skagerrak but fewer to the conditions further down along the salinity gradient in the Baltic Sea. At the same time, the number of adapting marine species was larger than that of freshwater species. Whether this is actually the case, further research will show.</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10</a:t>
            </a:fld>
            <a:endParaRPr lang="en-SE"/>
          </a:p>
        </p:txBody>
      </p:sp>
    </p:spTree>
    <p:extLst>
      <p:ext uri="{BB962C8B-B14F-4D97-AF65-F5344CB8AC3E}">
        <p14:creationId xmlns:p14="http://schemas.microsoft.com/office/powerpoint/2010/main" val="3303415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across the salinity barrier between the Baltic Sea and the Kattegat-Skagerrak, we have seen bigger changes in beta diversity for bacteria, but across the same barrier, protist alpha diversity changed more. Does that mean that abundant bacteria and rare protists are the groups most affected by salinity? Not at all! Across abundance and occupancy values, it was protists that were more likely to cross the salinity barrier, both based on raw data and a Bayesian model.</a:t>
            </a:r>
            <a:br>
              <a:rPr lang="en-US" dirty="0"/>
            </a:br>
            <a:br>
              <a:rPr lang="en-US" dirty="0"/>
            </a:br>
            <a:r>
              <a:rPr lang="en-US" dirty="0"/>
              <a:t>Therefore, both in terms of community composition and the present taxa, salinity affected bacteria more than protists. The remaining question is…</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11</a:t>
            </a:fld>
            <a:endParaRPr lang="en-SE"/>
          </a:p>
        </p:txBody>
      </p:sp>
    </p:spTree>
    <p:extLst>
      <p:ext uri="{BB962C8B-B14F-4D97-AF65-F5344CB8AC3E}">
        <p14:creationId xmlns:p14="http://schemas.microsoft.com/office/powerpoint/2010/main" val="1887210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While there is a long way to well-grounded explanation, we propose plausible potential mechanisms. One idea is that compartmentalization makes adaptation to a different salinity easier for protists. Bacteria have much of their bioenergetics, especially the generation of the proton or sodium gradient for ATP production, happening at their outer membrane. This is a complex system strongly affected by salinity, and adaptation of it would pose a major challenge. Analogous processes in the eukaryotic cell happen across internal membranes and are not much affected by the external environment.</a:t>
            </a:r>
            <a:br>
              <a:rPr lang="en-US" dirty="0"/>
            </a:br>
            <a:br>
              <a:rPr lang="en-US" dirty="0"/>
            </a:br>
            <a:r>
              <a:rPr lang="en-US" dirty="0"/>
              <a:t>In addition, bacteria have been shown to disperse further and more frequently, which is consistent with them just being smaller as per particulate physics. That would mean that after the salinity changes in an environment, local bacterial strains stand little chance to adapt, as they are likely to be outcompeted by colonizers already adapted to the new conditions.</a:t>
            </a:r>
            <a:br>
              <a:rPr lang="en-US" dirty="0"/>
            </a:br>
            <a:br>
              <a:rPr lang="en-US" dirty="0"/>
            </a:br>
            <a:r>
              <a:rPr lang="en-US" dirty="0"/>
              <a:t>Now whether these explanations stand scrutiny is yet to be shown, and we propose some ways to test them in our…</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12</a:t>
            </a:fld>
            <a:endParaRPr lang="en-SE"/>
          </a:p>
        </p:txBody>
      </p:sp>
    </p:spTree>
    <p:extLst>
      <p:ext uri="{BB962C8B-B14F-4D97-AF65-F5344CB8AC3E}">
        <p14:creationId xmlns:p14="http://schemas.microsoft.com/office/powerpoint/2010/main" val="1179418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…preprint, which you can find on the right-hand side of the slide. Meanwhile, I give space to your questions and comments, and I leave the conclusion slide as a reminder of the main themes in </a:t>
            </a:r>
            <a:r>
              <a:rPr lang="en-US"/>
              <a:t>the study. </a:t>
            </a:r>
            <a:r>
              <a:rPr lang="en-US" dirty="0"/>
              <a:t>Thank you for your attention!</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13</a:t>
            </a:fld>
            <a:endParaRPr lang="en-SE"/>
          </a:p>
        </p:txBody>
      </p:sp>
    </p:spTree>
    <p:extLst>
      <p:ext uri="{BB962C8B-B14F-4D97-AF65-F5344CB8AC3E}">
        <p14:creationId xmlns:p14="http://schemas.microsoft.com/office/powerpoint/2010/main" val="8431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Times New Roman" panose="02020603050405020304" pitchFamily="18" charset="0"/>
                <a:ea typeface="Aptos" panose="020B0004020202020204" pitchFamily="34" charset="0"/>
              </a:rPr>
              <a:t>So, let me first introduce the studied ecosystems. I’ve used the term “Baltic Sea area” in the title of the talk. To be more precise, we are talking here about the Baltic and the adjacent Kattegat and Skagerrak. </a:t>
            </a:r>
            <a:endParaRPr lang="en-SE" sz="1800" kern="100" dirty="0">
              <a:effectLst/>
              <a:latin typeface="Times New Roman" panose="02020603050405020304" pitchFamily="18" charset="0"/>
              <a:ea typeface="Aptos" panose="020B0004020202020204" pitchFamily="34" charset="0"/>
            </a:endParaRPr>
          </a:p>
          <a:p>
            <a:pPr>
              <a:lnSpc>
                <a:spcPct val="107000"/>
              </a:lnSpc>
              <a:spcAft>
                <a:spcPts val="800"/>
              </a:spcAft>
            </a:pPr>
            <a:r>
              <a:rPr lang="en-US" sz="1800" kern="100" dirty="0">
                <a:effectLst/>
                <a:latin typeface="Times New Roman" panose="02020603050405020304" pitchFamily="18" charset="0"/>
                <a:ea typeface="Aptos" panose="020B0004020202020204" pitchFamily="34" charset="0"/>
              </a:rPr>
              <a:t> </a:t>
            </a:r>
            <a:endParaRPr lang="en-SE" sz="1800" kern="100" dirty="0">
              <a:effectLst/>
              <a:latin typeface="Times New Roman" panose="02020603050405020304" pitchFamily="18" charset="0"/>
              <a:ea typeface="Aptos" panose="020B0004020202020204" pitchFamily="34" charset="0"/>
            </a:endParaRPr>
          </a:p>
          <a:p>
            <a:pPr>
              <a:lnSpc>
                <a:spcPct val="107000"/>
              </a:lnSpc>
              <a:spcAft>
                <a:spcPts val="800"/>
              </a:spcAft>
            </a:pPr>
            <a:r>
              <a:rPr lang="en-US" sz="1800" kern="100" dirty="0">
                <a:effectLst/>
                <a:latin typeface="Times New Roman" panose="02020603050405020304" pitchFamily="18" charset="0"/>
                <a:ea typeface="Aptos" panose="020B0004020202020204" pitchFamily="34" charset="0"/>
              </a:rPr>
              <a:t>This region has a long history of monitoring, with the first reports on microbial plankton from XIX century. Regular monitoring with microscopy started in the 80s in Sweden, and at a similar time in other countries in the region.</a:t>
            </a:r>
            <a:endParaRPr lang="en-SE" sz="1800" kern="100" dirty="0">
              <a:effectLst/>
              <a:latin typeface="Times New Roman" panose="02020603050405020304" pitchFamily="18" charset="0"/>
              <a:ea typeface="Aptos" panose="020B0004020202020204" pitchFamily="34" charset="0"/>
            </a:endParaRPr>
          </a:p>
          <a:p>
            <a:pPr>
              <a:lnSpc>
                <a:spcPct val="107000"/>
              </a:lnSpc>
              <a:spcAft>
                <a:spcPts val="800"/>
              </a:spcAft>
            </a:pPr>
            <a:r>
              <a:rPr lang="en-US" sz="1800" kern="100" dirty="0">
                <a:effectLst/>
                <a:latin typeface="Times New Roman" panose="02020603050405020304" pitchFamily="18" charset="0"/>
                <a:ea typeface="Aptos" panose="020B0004020202020204" pitchFamily="34" charset="0"/>
              </a:rPr>
              <a:t> </a:t>
            </a:r>
            <a:endParaRPr lang="en-SE" sz="1800" kern="100" dirty="0">
              <a:effectLst/>
              <a:latin typeface="Times New Roman" panose="02020603050405020304" pitchFamily="18" charset="0"/>
              <a:ea typeface="Aptos" panose="020B0004020202020204" pitchFamily="34" charset="0"/>
            </a:endParaRPr>
          </a:p>
          <a:p>
            <a:pPr>
              <a:lnSpc>
                <a:spcPct val="107000"/>
              </a:lnSpc>
              <a:spcAft>
                <a:spcPts val="800"/>
              </a:spcAft>
            </a:pPr>
            <a:r>
              <a:rPr lang="en-US" sz="1800" kern="100" dirty="0">
                <a:effectLst/>
                <a:latin typeface="Times New Roman" panose="02020603050405020304" pitchFamily="18" charset="0"/>
                <a:ea typeface="Aptos" panose="020B0004020202020204" pitchFamily="34" charset="0"/>
              </a:rPr>
              <a:t>Now, this is also an environmentally unique region. It is one of the largest brackish water basins and has a pronounced salinity, which you will hear more about in this talk. The Baltic Sea area also changes drastically around the year, not only due to its climate but also as the nutrient status changes dramatically in both space and time.</a:t>
            </a:r>
            <a:endParaRPr lang="en-SE" sz="1800" kern="100" dirty="0">
              <a:effectLst/>
              <a:latin typeface="Times New Roman" panose="02020603050405020304" pitchFamily="18" charset="0"/>
              <a:ea typeface="Aptos" panose="020B0004020202020204" pitchFamily="34" charset="0"/>
            </a:endParaRPr>
          </a:p>
          <a:p>
            <a:pPr>
              <a:lnSpc>
                <a:spcPct val="107000"/>
              </a:lnSpc>
              <a:spcAft>
                <a:spcPts val="800"/>
              </a:spcAft>
            </a:pPr>
            <a:r>
              <a:rPr lang="en-US" sz="1800" kern="100" dirty="0">
                <a:effectLst/>
                <a:latin typeface="Times New Roman" panose="02020603050405020304" pitchFamily="18" charset="0"/>
                <a:ea typeface="Aptos" panose="020B0004020202020204" pitchFamily="34" charset="0"/>
              </a:rPr>
              <a:t> </a:t>
            </a:r>
            <a:endParaRPr lang="en-SE" sz="1800" kern="100" dirty="0">
              <a:effectLst/>
              <a:latin typeface="Times New Roman" panose="02020603050405020304" pitchFamily="18" charset="0"/>
              <a:ea typeface="Aptos" panose="020B0004020202020204" pitchFamily="34" charset="0"/>
            </a:endParaRPr>
          </a:p>
          <a:p>
            <a:pPr>
              <a:lnSpc>
                <a:spcPct val="107000"/>
              </a:lnSpc>
              <a:spcAft>
                <a:spcPts val="800"/>
              </a:spcAft>
            </a:pPr>
            <a:r>
              <a:rPr lang="en-US" sz="1800" kern="100" dirty="0">
                <a:effectLst/>
                <a:latin typeface="Times New Roman" panose="02020603050405020304" pitchFamily="18" charset="0"/>
                <a:ea typeface="Aptos" panose="020B0004020202020204" pitchFamily="34" charset="0"/>
              </a:rPr>
              <a:t>Last but not least, the Baltic Sea can be seen as a model coastal ecosystem, both because it has been subject to anthropogenic pressures since very early, as this paper discusses, and because its aforementioned environmental gradients make it a unique place for life to adapt to. As the animal geneticist Leif Andersson once said, “The Baltic Sea is our Galapagos.”</a:t>
            </a:r>
            <a:endParaRPr lang="en-SE" sz="1800" kern="100" dirty="0">
              <a:effectLst/>
              <a:latin typeface="Times New Roman" panose="02020603050405020304" pitchFamily="18" charset="0"/>
              <a:ea typeface="Aptos" panose="020B0004020202020204" pitchFamily="34" charset="0"/>
            </a:endParaRPr>
          </a:p>
          <a:p>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2</a:t>
            </a:fld>
            <a:endParaRPr lang="en-SE"/>
          </a:p>
        </p:txBody>
      </p:sp>
    </p:spTree>
    <p:extLst>
      <p:ext uri="{BB962C8B-B14F-4D97-AF65-F5344CB8AC3E}">
        <p14:creationId xmlns:p14="http://schemas.microsoft.com/office/powerpoint/2010/main" val="2320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rPr>
              <a:t>The pronounced salinity gradient and recent salinization might well be the most unique thing about the Baltic Sea. It also happens so that salinity seems to have an immense effect on the distribution of bacterial taxa. Since the earliest global surveys of bacterial diversity, it turned up as the major factor influencing community composition. In the following surveys, it remained the strongest factor for free-living bacteria, and even for the host-associated ones.</a:t>
            </a:r>
            <a:br>
              <a:rPr lang="en-US" sz="1800" kern="100" dirty="0">
                <a:effectLst/>
                <a:latin typeface="Times New Roman" panose="02020603050405020304" pitchFamily="18" charset="0"/>
                <a:ea typeface="Aptos" panose="020B0004020202020204" pitchFamily="34" charset="0"/>
              </a:rPr>
            </a:br>
            <a:br>
              <a:rPr lang="en-US" sz="1800" kern="100" dirty="0">
                <a:effectLst/>
                <a:latin typeface="Times New Roman" panose="02020603050405020304" pitchFamily="18" charset="0"/>
                <a:ea typeface="Aptos" panose="020B0004020202020204" pitchFamily="34" charset="0"/>
              </a:rPr>
            </a:br>
            <a:r>
              <a:rPr lang="en-US" sz="1800" kern="100" dirty="0">
                <a:effectLst/>
                <a:latin typeface="Times New Roman" panose="02020603050405020304" pitchFamily="18" charset="0"/>
                <a:ea typeface="Aptos" panose="020B0004020202020204" pitchFamily="34" charset="0"/>
              </a:rPr>
              <a:t>Now, that has been very much based on the division between freshwater and marine environments. Now, what about the brackish waters, characterized by salinities in-between? This is what my supervisor, Anders Andersson, has pioneered. From showing how bacterial communities change across the brackish salinity gradient, through showing that brackish waters hold globally distributed bacterial species distinct from freshwater and marine ones, to uncovering molecular adaptations and evolutionary dynamics of transitions between one salinity regime – for example, brackish – and another – for example, freshwater. And in this study, we also tackle another major microbial group, that is, the single-celled eukaryotes, or protists.</a:t>
            </a:r>
            <a:endParaRPr lang="en-SE" sz="1800" kern="100" dirty="0">
              <a:effectLst/>
              <a:latin typeface="Times New Roman" panose="02020603050405020304" pitchFamily="18" charset="0"/>
              <a:ea typeface="Aptos" panose="020B0004020202020204" pitchFamily="34" charset="0"/>
            </a:endParaRPr>
          </a:p>
          <a:p>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3</a:t>
            </a:fld>
            <a:endParaRPr lang="en-SE"/>
          </a:p>
        </p:txBody>
      </p:sp>
    </p:spTree>
    <p:extLst>
      <p:ext uri="{BB962C8B-B14F-4D97-AF65-F5344CB8AC3E}">
        <p14:creationId xmlns:p14="http://schemas.microsoft.com/office/powerpoint/2010/main" val="4241900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all the studies shown on the previous slide used environmental DNA-based methods, and this one is based on DNA metabarcoding. In brief, you take an environmental sample, you isolate the DNA, you amplify a marker gene – you can also just sequence DNA fragments, but this is not what we talk about here – and they you can analyze which taxa were detected and their relative abundance. In this study, we also used synthetic DNA, so-called spike-in, to get more absolute abundance values.</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4</a:t>
            </a:fld>
            <a:endParaRPr lang="en-SE"/>
          </a:p>
        </p:txBody>
      </p:sp>
    </p:spTree>
    <p:extLst>
      <p:ext uri="{BB962C8B-B14F-4D97-AF65-F5344CB8AC3E}">
        <p14:creationId xmlns:p14="http://schemas.microsoft.com/office/powerpoint/2010/main" val="155384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is very much based on data we have already made public. This is a dataset spanning more than a year and the full length of Swedish coastline, with 16S rRNA metabarcoding for bacteria, 18S rRNA for eukaryotes, and the monitoring parameters collected along. Microscopy and other cell analyses have also been collected but not analyzed in this study. </a:t>
            </a:r>
          </a:p>
          <a:p>
            <a:endParaRPr lang="en-US" dirty="0"/>
          </a:p>
          <a:p>
            <a:r>
              <a:rPr lang="en-US" dirty="0"/>
              <a:t>Now, to set the stage for the rest of the presentation, I want you to look at the map and notice the large gap in salinity between the Baltic Sea and Kattegat. We will come back to it multiple times</a:t>
            </a:r>
          </a:p>
          <a:p>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5</a:t>
            </a:fld>
            <a:endParaRPr lang="en-SE"/>
          </a:p>
        </p:txBody>
      </p:sp>
    </p:spTree>
    <p:extLst>
      <p:ext uri="{BB962C8B-B14F-4D97-AF65-F5344CB8AC3E}">
        <p14:creationId xmlns:p14="http://schemas.microsoft.com/office/powerpoint/2010/main" val="1246821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look at is beta diversity. How similar are the microbial communities across space in time in the Baltic Sea area? It turns out that, consistent with previous results, bacteria largely follow salinity. However, salinity has a much lower impact on protist communities, despite other factors being at least as </a:t>
            </a:r>
            <a:r>
              <a:rPr lang="en-US" dirty="0" err="1"/>
              <a:t>influencial</a:t>
            </a:r>
            <a:r>
              <a:rPr lang="en-US" dirty="0"/>
              <a:t> as for bacteria.</a:t>
            </a:r>
          </a:p>
          <a:p>
            <a:endParaRPr lang="en-US" dirty="0"/>
          </a:p>
          <a:p>
            <a:r>
              <a:rPr lang="en-US" dirty="0"/>
              <a:t>I will come back to beta diversity more in detail in a moment…</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6</a:t>
            </a:fld>
            <a:endParaRPr lang="en-SE"/>
          </a:p>
        </p:txBody>
      </p:sp>
    </p:spTree>
    <p:extLst>
      <p:ext uri="{BB962C8B-B14F-4D97-AF65-F5344CB8AC3E}">
        <p14:creationId xmlns:p14="http://schemas.microsoft.com/office/powerpoint/2010/main" val="1989256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…bur first let me introduce to you a dataset that is new in this study. So we also performed 16S and 18S metabarcoding retrieved samples from an analogous sampling effort across mainly 2016-2017, with a few samples from 2015. Now, coming back to community composition, but across both datasets. For bacteria, there was a clear separation across the salinity gap, hence a salinity barrier. Protists were much less separated by the salinity barrier. In both cases, there were no apparent differences between the datasets once corrected for environmental context, suggesting a certain degree of stability in community composition across years. Now the first important note is that we know from other research that long-term changes do occur, and we do not deny that. Another is that alpha diversity across the datasets was not so similar, which was likely due to minor technical differences, a precautionary tale for future metanalyses.</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7</a:t>
            </a:fld>
            <a:endParaRPr lang="en-SE"/>
          </a:p>
        </p:txBody>
      </p:sp>
    </p:spTree>
    <p:extLst>
      <p:ext uri="{BB962C8B-B14F-4D97-AF65-F5344CB8AC3E}">
        <p14:creationId xmlns:p14="http://schemas.microsoft.com/office/powerpoint/2010/main" val="276313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allows us to move into alpha diversity. How many lowest-level taxa – called </a:t>
            </a:r>
            <a:r>
              <a:rPr lang="en-US" dirty="0" err="1"/>
              <a:t>dbOTUs</a:t>
            </a:r>
            <a:r>
              <a:rPr lang="en-US" dirty="0"/>
              <a:t> in this case – could we find in a sample? For bacteria, if we just run linear correlation, dissolved inorganic nitrogen by far correlated best with alpha diversity. And we can see that this corresponded to seasonal variation rather than stable differences between the regions (so, each line on this graph is a rolling mean for a region). But was DIN really causing this seasonal </a:t>
            </a:r>
            <a:r>
              <a:rPr lang="en-US" dirty="0" err="1"/>
              <a:t>vartiation</a:t>
            </a:r>
            <a:r>
              <a:rPr lang="en-US" dirty="0"/>
              <a:t>?</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8</a:t>
            </a:fld>
            <a:endParaRPr lang="en-SE"/>
          </a:p>
        </p:txBody>
      </p:sp>
    </p:spTree>
    <p:extLst>
      <p:ext uri="{BB962C8B-B14F-4D97-AF65-F5344CB8AC3E}">
        <p14:creationId xmlns:p14="http://schemas.microsoft.com/office/powerpoint/2010/main" val="3749449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well-discussed confounding factor would be convective mixing, the idea being that it brings extra taxa to the surface from deeper waters. To test that, we used data from yet another previous paper, where they did winter and summer transects with depth profiling. And what we get is that the proportion of deepwater taxa from the previous study found in our surface water samples correlates with alpha diversity much better than any of the physicochemical factors we assessed. What is more, once we correct for the presence of deepwater taxa, the DIN no longer associates with bacterial alpha diversity.</a:t>
            </a:r>
            <a:endParaRPr lang="en-SE" dirty="0"/>
          </a:p>
        </p:txBody>
      </p:sp>
      <p:sp>
        <p:nvSpPr>
          <p:cNvPr id="4" name="Slide Number Placeholder 3"/>
          <p:cNvSpPr>
            <a:spLocks noGrp="1"/>
          </p:cNvSpPr>
          <p:nvPr>
            <p:ph type="sldNum" sz="quarter" idx="5"/>
          </p:nvPr>
        </p:nvSpPr>
        <p:spPr/>
        <p:txBody>
          <a:bodyPr/>
          <a:lstStyle/>
          <a:p>
            <a:fld id="{DEC89873-9BA6-41B2-BA9C-C207B514B08A}" type="slidenum">
              <a:rPr lang="en-SE" smtClean="0"/>
              <a:t>9</a:t>
            </a:fld>
            <a:endParaRPr lang="en-SE"/>
          </a:p>
        </p:txBody>
      </p:sp>
    </p:spTree>
    <p:extLst>
      <p:ext uri="{BB962C8B-B14F-4D97-AF65-F5344CB8AC3E}">
        <p14:creationId xmlns:p14="http://schemas.microsoft.com/office/powerpoint/2010/main" val="147950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25A1-9850-0553-1F3B-4F11228872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58809DEB-7D01-1951-5B43-6F01DFA3F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FB46749D-6864-86F7-B5C3-E44F0D171455}"/>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5" name="Footer Placeholder 4">
            <a:extLst>
              <a:ext uri="{FF2B5EF4-FFF2-40B4-BE49-F238E27FC236}">
                <a16:creationId xmlns:a16="http://schemas.microsoft.com/office/drawing/2014/main" id="{B3F95466-8F35-7ED9-3B60-2BD991908B4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6BF0386-789A-BF26-DD83-BF9B8DEB725C}"/>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159055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31FA0-24C0-9F7A-B46D-E080E71C2D78}"/>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3EEBA1E4-F9AC-FA19-2741-883837716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EAEFA669-F6C5-9672-C743-31F3D51E12C1}"/>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5" name="Footer Placeholder 4">
            <a:extLst>
              <a:ext uri="{FF2B5EF4-FFF2-40B4-BE49-F238E27FC236}">
                <a16:creationId xmlns:a16="http://schemas.microsoft.com/office/drawing/2014/main" id="{D35D250F-8CDA-BCB3-0EF4-A56B07D79AB9}"/>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B625D4EB-2572-439A-7654-9E4FDAF7955C}"/>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3133363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B8FFC2-7F21-9F82-95BF-B73D8D4718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BC298F55-2876-C371-9629-0921C0537A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AE4CFAD6-9397-8E0E-E387-F256FBB83C31}"/>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5" name="Footer Placeholder 4">
            <a:extLst>
              <a:ext uri="{FF2B5EF4-FFF2-40B4-BE49-F238E27FC236}">
                <a16:creationId xmlns:a16="http://schemas.microsoft.com/office/drawing/2014/main" id="{8C53387D-8B61-529A-AD1B-989B52AA529C}"/>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1D9E53C6-B76A-31F7-FF44-4C6709E0857C}"/>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138919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8C0F-9429-FDD8-5FAA-3823EF38C61C}"/>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D1848128-180B-4657-EE74-D29F251E96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6ACCB2BB-9A52-4B99-2E63-AA8CC8A0A0A9}"/>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5" name="Footer Placeholder 4">
            <a:extLst>
              <a:ext uri="{FF2B5EF4-FFF2-40B4-BE49-F238E27FC236}">
                <a16:creationId xmlns:a16="http://schemas.microsoft.com/office/drawing/2014/main" id="{4B9E8628-198A-27B2-8D2C-C32BF76C863E}"/>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B7E06F86-3AC8-64AD-FD98-7DFEF4DF1F6B}"/>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35745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D9B7-0807-81B6-5916-408317D813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5EF7F4E6-7775-8F82-ED66-B41D46ED8A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12DCE7-95B0-72EF-5C1A-17F7B72D8CF1}"/>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5" name="Footer Placeholder 4">
            <a:extLst>
              <a:ext uri="{FF2B5EF4-FFF2-40B4-BE49-F238E27FC236}">
                <a16:creationId xmlns:a16="http://schemas.microsoft.com/office/drawing/2014/main" id="{E397A4BB-99B3-6DD2-31DA-D45616CFFEFD}"/>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60AC86D-7963-40D2-CE76-D469A13AF447}"/>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395000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B066-8E4F-3B64-C8A1-A4427798188E}"/>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C0513383-1F70-0A8A-D949-04B1030693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75BDFC14-7A88-CACC-F842-861A96BFD5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BAD882AF-A1C1-F7C4-8818-6DCA183EBB47}"/>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6" name="Footer Placeholder 5">
            <a:extLst>
              <a:ext uri="{FF2B5EF4-FFF2-40B4-BE49-F238E27FC236}">
                <a16:creationId xmlns:a16="http://schemas.microsoft.com/office/drawing/2014/main" id="{926F61A9-5E05-7A89-5538-4D3414D25C9A}"/>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1B7434D2-7BBE-8FF8-6AFE-B476C1DEB445}"/>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1225469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18A2-0743-B5AB-80B8-E51B4806869D}"/>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E0AF8D4F-7616-CCAC-8478-6289BE783C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6CAB08-2BDD-8074-2E29-63070F4208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BB1947FF-F293-B9FA-95E4-4E52126D97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0762F-4567-024A-D660-96652FA04E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42B04E4C-217B-9CA9-D436-A83DA25AB1D8}"/>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8" name="Footer Placeholder 7">
            <a:extLst>
              <a:ext uri="{FF2B5EF4-FFF2-40B4-BE49-F238E27FC236}">
                <a16:creationId xmlns:a16="http://schemas.microsoft.com/office/drawing/2014/main" id="{62F1DAC7-CA6F-C2D6-9A5B-82EB0AA3D4CF}"/>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5112B55C-9E30-DCA6-33F2-5ECA5A58C6F3}"/>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302176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9AB2-05C8-34CE-7CDF-0E1065726F3B}"/>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D2037E94-3B30-C384-4AB3-6391D15F3FF4}"/>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4" name="Footer Placeholder 3">
            <a:extLst>
              <a:ext uri="{FF2B5EF4-FFF2-40B4-BE49-F238E27FC236}">
                <a16:creationId xmlns:a16="http://schemas.microsoft.com/office/drawing/2014/main" id="{F8E0BD5F-45B3-D389-BF90-096FD651A6CD}"/>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0EC36E64-E5C6-8E2A-9952-85B00ED61771}"/>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27944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75DE30-A6D8-B272-7EB5-E9778AC8CDA4}"/>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3" name="Footer Placeholder 2">
            <a:extLst>
              <a:ext uri="{FF2B5EF4-FFF2-40B4-BE49-F238E27FC236}">
                <a16:creationId xmlns:a16="http://schemas.microsoft.com/office/drawing/2014/main" id="{D687C2F3-3CDF-C905-7550-55EFD257DE64}"/>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2EA4CC56-E67C-EEBF-B165-1AFB5D1CFBE0}"/>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537761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2F0A-F98A-D085-8AF3-031BA6BA7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7117BF16-07C7-25FB-A163-FADD6359AD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FEF2BEF2-4EE2-4FF3-F7AA-414C68EBCA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4E0EC-8657-B444-3980-A8568AC6FE01}"/>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6" name="Footer Placeholder 5">
            <a:extLst>
              <a:ext uri="{FF2B5EF4-FFF2-40B4-BE49-F238E27FC236}">
                <a16:creationId xmlns:a16="http://schemas.microsoft.com/office/drawing/2014/main" id="{7024734C-071A-9C02-144E-A1249E7909F7}"/>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523E8FF3-6C83-3659-12D0-ED5A175A65BD}"/>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1699251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40A57-9F4A-7550-491A-758F1FA66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0D2AE65F-A452-52FF-0A3E-8178EAAC74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D44F2904-1361-2BBE-588E-3B88D5515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35879-89E3-BE37-94F1-9ECAF4788323}"/>
              </a:ext>
            </a:extLst>
          </p:cNvPr>
          <p:cNvSpPr>
            <a:spLocks noGrp="1"/>
          </p:cNvSpPr>
          <p:nvPr>
            <p:ph type="dt" sz="half" idx="10"/>
          </p:nvPr>
        </p:nvSpPr>
        <p:spPr/>
        <p:txBody>
          <a:bodyPr/>
          <a:lstStyle/>
          <a:p>
            <a:fld id="{E319BABD-48C0-4F2A-BB9D-6F427E03CB57}" type="datetimeFigureOut">
              <a:rPr lang="en-SE" smtClean="0"/>
              <a:t>2025-04-07</a:t>
            </a:fld>
            <a:endParaRPr lang="en-SE"/>
          </a:p>
        </p:txBody>
      </p:sp>
      <p:sp>
        <p:nvSpPr>
          <p:cNvPr id="6" name="Footer Placeholder 5">
            <a:extLst>
              <a:ext uri="{FF2B5EF4-FFF2-40B4-BE49-F238E27FC236}">
                <a16:creationId xmlns:a16="http://schemas.microsoft.com/office/drawing/2014/main" id="{1D043B4A-248E-FF48-F38D-CB164A86510D}"/>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BCAAF89C-D9A8-B6F7-20EF-1AC8A23A35EC}"/>
              </a:ext>
            </a:extLst>
          </p:cNvPr>
          <p:cNvSpPr>
            <a:spLocks noGrp="1"/>
          </p:cNvSpPr>
          <p:nvPr>
            <p:ph type="sldNum" sz="quarter" idx="12"/>
          </p:nvPr>
        </p:nvSpPr>
        <p:spPr/>
        <p:txBody>
          <a:bodyPr/>
          <a:lstStyle/>
          <a:p>
            <a:fld id="{32EF8836-8EF1-462D-8D83-52B80CA8A696}" type="slidenum">
              <a:rPr lang="en-SE" smtClean="0"/>
              <a:t>‹#›</a:t>
            </a:fld>
            <a:endParaRPr lang="en-SE"/>
          </a:p>
        </p:txBody>
      </p:sp>
    </p:spTree>
    <p:extLst>
      <p:ext uri="{BB962C8B-B14F-4D97-AF65-F5344CB8AC3E}">
        <p14:creationId xmlns:p14="http://schemas.microsoft.com/office/powerpoint/2010/main" val="2185818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EFAF3-2D4F-619C-CBC5-33C193678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9637C87D-8CE1-AEB4-3747-4ACDBBDDC9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58E2A47-E481-D693-7728-8D7EF12FB5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19BABD-48C0-4F2A-BB9D-6F427E03CB57}" type="datetimeFigureOut">
              <a:rPr lang="en-SE" smtClean="0"/>
              <a:t>2025-04-07</a:t>
            </a:fld>
            <a:endParaRPr lang="en-SE"/>
          </a:p>
        </p:txBody>
      </p:sp>
      <p:sp>
        <p:nvSpPr>
          <p:cNvPr id="5" name="Footer Placeholder 4">
            <a:extLst>
              <a:ext uri="{FF2B5EF4-FFF2-40B4-BE49-F238E27FC236}">
                <a16:creationId xmlns:a16="http://schemas.microsoft.com/office/drawing/2014/main" id="{8E3D52C9-A927-6400-0AFD-2C3CC5F764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a:p>
        </p:txBody>
      </p:sp>
      <p:sp>
        <p:nvSpPr>
          <p:cNvPr id="6" name="Slide Number Placeholder 5">
            <a:extLst>
              <a:ext uri="{FF2B5EF4-FFF2-40B4-BE49-F238E27FC236}">
                <a16:creationId xmlns:a16="http://schemas.microsoft.com/office/drawing/2014/main" id="{DCD58860-CC98-2728-F608-B2A563F144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EF8836-8EF1-462D-8D83-52B80CA8A696}" type="slidenum">
              <a:rPr lang="en-SE" smtClean="0"/>
              <a:t>‹#›</a:t>
            </a:fld>
            <a:endParaRPr lang="en-SE"/>
          </a:p>
        </p:txBody>
      </p:sp>
    </p:spTree>
    <p:extLst>
      <p:ext uri="{BB962C8B-B14F-4D97-AF65-F5344CB8AC3E}">
        <p14:creationId xmlns:p14="http://schemas.microsoft.com/office/powerpoint/2010/main" val="1822418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DBC3-3B9D-2224-148D-85665352A635}"/>
              </a:ext>
            </a:extLst>
          </p:cNvPr>
          <p:cNvSpPr>
            <a:spLocks noGrp="1"/>
          </p:cNvSpPr>
          <p:nvPr>
            <p:ph type="ctrTitle"/>
          </p:nvPr>
        </p:nvSpPr>
        <p:spPr>
          <a:xfrm>
            <a:off x="0" y="1560072"/>
            <a:ext cx="12192000" cy="2387600"/>
          </a:xfrm>
        </p:spPr>
        <p:txBody>
          <a:bodyPr>
            <a:normAutofit fontScale="90000"/>
          </a:bodyPr>
          <a:lstStyle/>
          <a:p>
            <a:r>
              <a:rPr lang="en-US" sz="4800" dirty="0">
                <a:latin typeface="Calibri" panose="020F0502020204030204" pitchFamily="34" charset="0"/>
                <a:ea typeface="Calibri" panose="020F0502020204030204" pitchFamily="34" charset="0"/>
                <a:cs typeface="Calibri" panose="020F0502020204030204" pitchFamily="34" charset="0"/>
              </a:rPr>
              <a:t>Bacterial and protist plankton diversity dynamics uncovered through DNA-based monitoring</a:t>
            </a:r>
            <a:br>
              <a:rPr lang="en-US" sz="4800" dirty="0">
                <a:latin typeface="Calibri" panose="020F0502020204030204" pitchFamily="34" charset="0"/>
                <a:ea typeface="Calibri" panose="020F0502020204030204" pitchFamily="34" charset="0"/>
                <a:cs typeface="Calibri" panose="020F0502020204030204" pitchFamily="34" charset="0"/>
              </a:rPr>
            </a:br>
            <a:r>
              <a:rPr lang="en-US" sz="4800" dirty="0">
                <a:latin typeface="Calibri" panose="020F0502020204030204" pitchFamily="34" charset="0"/>
                <a:ea typeface="Calibri" panose="020F0502020204030204" pitchFamily="34" charset="0"/>
                <a:cs typeface="Calibri" panose="020F0502020204030204" pitchFamily="34" charset="0"/>
              </a:rPr>
              <a:t> in the Baltic Sea area</a:t>
            </a:r>
            <a:endParaRPr lang="en-GB" sz="4800"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14E9E131-F864-FC46-7171-4C918C67871C}"/>
              </a:ext>
            </a:extLst>
          </p:cNvPr>
          <p:cNvSpPr>
            <a:spLocks noGrp="1"/>
          </p:cNvSpPr>
          <p:nvPr>
            <p:ph type="subTitle" idx="1"/>
          </p:nvPr>
        </p:nvSpPr>
        <p:spPr>
          <a:xfrm>
            <a:off x="645952" y="4172974"/>
            <a:ext cx="10506957" cy="840640"/>
          </a:xfrm>
        </p:spPr>
        <p:txBody>
          <a:bodyPr>
            <a:noAutofit/>
          </a:bodyPr>
          <a:lstStyle/>
          <a:p>
            <a:r>
              <a:rPr lang="en-GB"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Krzysztof T Jurdzinski</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t>
            </a:r>
            <a:b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b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Meike AC Latz, Anders </a:t>
            </a:r>
            <a:r>
              <a:rPr lang="en-GB" dirty="0" err="1">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Torstensson</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Sonia Brugel, Mikael </a:t>
            </a:r>
            <a:r>
              <a:rPr lang="en-GB" dirty="0" err="1">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Hedblom</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a:t>
            </a:r>
            <a:b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b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Yue O </a:t>
            </a:r>
            <a:r>
              <a:rPr lang="en-GB" dirty="0" err="1">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O</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Hu, Markus Lindh, </a:t>
            </a:r>
            <a:r>
              <a:rPr lang="en-GB" dirty="0" err="1">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Agneta</a:t>
            </a:r>
            <a: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Andersson, Bengt Karlson,</a:t>
            </a:r>
            <a:br>
              <a:rPr lang="en-GB"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br>
            <a:r>
              <a:rPr lang="en-GB"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Anders F Andersson</a:t>
            </a:r>
          </a:p>
        </p:txBody>
      </p:sp>
      <p:pic>
        <p:nvPicPr>
          <p:cNvPr id="11" name="Picture 2">
            <a:extLst>
              <a:ext uri="{FF2B5EF4-FFF2-40B4-BE49-F238E27FC236}">
                <a16:creationId xmlns:a16="http://schemas.microsoft.com/office/drawing/2014/main" id="{F2CBDDF1-F44B-1E34-2D6E-4D8346C9A81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736" y="76200"/>
            <a:ext cx="1532467" cy="152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Graphic 11">
            <a:extLst>
              <a:ext uri="{FF2B5EF4-FFF2-40B4-BE49-F238E27FC236}">
                <a16:creationId xmlns:a16="http://schemas.microsoft.com/office/drawing/2014/main" id="{56D6492E-C6F1-03B3-0D5C-177B8B2C76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82320" y="5585884"/>
            <a:ext cx="1845540" cy="851250"/>
          </a:xfrm>
          <a:prstGeom prst="rect">
            <a:avLst/>
          </a:prstGeom>
        </p:spPr>
      </p:pic>
      <p:pic>
        <p:nvPicPr>
          <p:cNvPr id="14" name="Bildobjekt 3">
            <a:extLst>
              <a:ext uri="{FF2B5EF4-FFF2-40B4-BE49-F238E27FC236}">
                <a16:creationId xmlns:a16="http://schemas.microsoft.com/office/drawing/2014/main" id="{A9339C68-E2CF-0703-0CE3-111FC61252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9449" y="5401130"/>
            <a:ext cx="2449101" cy="564299"/>
          </a:xfrm>
          <a:prstGeom prst="rect">
            <a:avLst/>
          </a:prstGeom>
        </p:spPr>
      </p:pic>
      <p:pic>
        <p:nvPicPr>
          <p:cNvPr id="15" name="Picture 14">
            <a:extLst>
              <a:ext uri="{FF2B5EF4-FFF2-40B4-BE49-F238E27FC236}">
                <a16:creationId xmlns:a16="http://schemas.microsoft.com/office/drawing/2014/main" id="{BA0F1584-3E68-E77B-6F49-9A76FEA497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844" y="6028346"/>
            <a:ext cx="1735451" cy="571105"/>
          </a:xfrm>
          <a:prstGeom prst="rect">
            <a:avLst/>
          </a:prstGeom>
        </p:spPr>
      </p:pic>
      <p:pic>
        <p:nvPicPr>
          <p:cNvPr id="10" name="Graphic 9">
            <a:extLst>
              <a:ext uri="{FF2B5EF4-FFF2-40B4-BE49-F238E27FC236}">
                <a16:creationId xmlns:a16="http://schemas.microsoft.com/office/drawing/2014/main" id="{706C7DD1-3541-1027-8898-A00C40D68CB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468357" y="508254"/>
            <a:ext cx="1651236" cy="658868"/>
          </a:xfrm>
          <a:prstGeom prst="rect">
            <a:avLst/>
          </a:prstGeom>
        </p:spPr>
      </p:pic>
      <p:pic>
        <p:nvPicPr>
          <p:cNvPr id="17" name="Graphic 16">
            <a:extLst>
              <a:ext uri="{FF2B5EF4-FFF2-40B4-BE49-F238E27FC236}">
                <a16:creationId xmlns:a16="http://schemas.microsoft.com/office/drawing/2014/main" id="{448C17DC-0614-E239-07F5-833D781F69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23957" y="5585884"/>
            <a:ext cx="940272" cy="1047936"/>
          </a:xfrm>
          <a:prstGeom prst="rect">
            <a:avLst/>
          </a:prstGeom>
        </p:spPr>
      </p:pic>
      <p:pic>
        <p:nvPicPr>
          <p:cNvPr id="18" name="Picture 17" descr="Blue text on a black background&#10;&#10;Description automatically generated">
            <a:extLst>
              <a:ext uri="{FF2B5EF4-FFF2-40B4-BE49-F238E27FC236}">
                <a16:creationId xmlns:a16="http://schemas.microsoft.com/office/drawing/2014/main" id="{9D1A205A-AEA4-F6A8-5596-31D12C5DC0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15571" y="4698170"/>
            <a:ext cx="1757044" cy="697546"/>
          </a:xfrm>
          <a:prstGeom prst="rect">
            <a:avLst/>
          </a:prstGeom>
        </p:spPr>
      </p:pic>
      <p:pic>
        <p:nvPicPr>
          <p:cNvPr id="19" name="Graphic 18">
            <a:extLst>
              <a:ext uri="{FF2B5EF4-FFF2-40B4-BE49-F238E27FC236}">
                <a16:creationId xmlns:a16="http://schemas.microsoft.com/office/drawing/2014/main" id="{56699233-FD48-837A-0D23-E65BC91DF6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62346" y="-10105"/>
            <a:ext cx="1685488" cy="1685488"/>
          </a:xfrm>
          <a:prstGeom prst="rect">
            <a:avLst/>
          </a:prstGeom>
        </p:spPr>
      </p:pic>
      <p:sp>
        <p:nvSpPr>
          <p:cNvPr id="21" name="Date Placeholder 2">
            <a:extLst>
              <a:ext uri="{FF2B5EF4-FFF2-40B4-BE49-F238E27FC236}">
                <a16:creationId xmlns:a16="http://schemas.microsoft.com/office/drawing/2014/main" id="{FBB30302-7B96-2D83-D8FE-46E4C3557BA0}"/>
              </a:ext>
            </a:extLst>
          </p:cNvPr>
          <p:cNvSpPr txBox="1">
            <a:spLocks/>
          </p:cNvSpPr>
          <p:nvPr/>
        </p:nvSpPr>
        <p:spPr>
          <a:xfrm>
            <a:off x="12336640" y="-10105"/>
            <a:ext cx="1684160" cy="366183"/>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2133" dirty="0">
                <a:latin typeface="Calibri" panose="020F0502020204030204" pitchFamily="34" charset="0"/>
                <a:ea typeface="Calibri" panose="020F0502020204030204" pitchFamily="34" charset="0"/>
                <a:cs typeface="Calibri" panose="020F0502020204030204" pitchFamily="34" charset="0"/>
              </a:rPr>
              <a:t>202</a:t>
            </a:r>
            <a:r>
              <a:rPr lang="en-US" sz="2133" dirty="0">
                <a:latin typeface="Calibri" panose="020F0502020204030204" pitchFamily="34" charset="0"/>
                <a:ea typeface="Calibri" panose="020F0502020204030204" pitchFamily="34" charset="0"/>
                <a:cs typeface="Calibri" panose="020F0502020204030204" pitchFamily="34" charset="0"/>
              </a:rPr>
              <a:t>5</a:t>
            </a:r>
            <a:r>
              <a:rPr lang="pl-PL" sz="2133" dirty="0">
                <a:latin typeface="Calibri" panose="020F0502020204030204" pitchFamily="34" charset="0"/>
                <a:ea typeface="Calibri" panose="020F0502020204030204" pitchFamily="34" charset="0"/>
                <a:cs typeface="Calibri" panose="020F0502020204030204" pitchFamily="34" charset="0"/>
              </a:rPr>
              <a:t>-</a:t>
            </a:r>
            <a:r>
              <a:rPr lang="sv-SE" sz="2133" dirty="0">
                <a:latin typeface="Calibri" panose="020F0502020204030204" pitchFamily="34" charset="0"/>
                <a:ea typeface="Calibri" panose="020F0502020204030204" pitchFamily="34" charset="0"/>
                <a:cs typeface="Calibri" panose="020F0502020204030204" pitchFamily="34" charset="0"/>
              </a:rPr>
              <a:t>02</a:t>
            </a:r>
            <a:r>
              <a:rPr lang="pl-PL" sz="2133" dirty="0">
                <a:latin typeface="Calibri" panose="020F0502020204030204" pitchFamily="34" charset="0"/>
                <a:ea typeface="Calibri" panose="020F0502020204030204" pitchFamily="34" charset="0"/>
                <a:cs typeface="Calibri" panose="020F0502020204030204" pitchFamily="34" charset="0"/>
              </a:rPr>
              <a:t>-</a:t>
            </a:r>
            <a:r>
              <a:rPr lang="sv-SE" sz="2133" dirty="0">
                <a:latin typeface="Calibri" panose="020F0502020204030204" pitchFamily="34" charset="0"/>
                <a:ea typeface="Calibri" panose="020F0502020204030204" pitchFamily="34" charset="0"/>
                <a:cs typeface="Calibri" panose="020F0502020204030204" pitchFamily="34" charset="0"/>
              </a:rPr>
              <a:t>05</a:t>
            </a:r>
            <a:endParaRPr lang="en-GB" sz="2133"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9247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CCBBA-723B-3156-2E7A-19563ED1F841}"/>
            </a:ext>
          </a:extLst>
        </p:cNvPr>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96612DA4-FC89-013E-E89F-E55E4C487EC1}"/>
              </a:ext>
            </a:extLst>
          </p:cNvPr>
          <p:cNvPicPr>
            <a:picLocks noChangeAspect="1"/>
          </p:cNvPicPr>
          <p:nvPr/>
        </p:nvPicPr>
        <p:blipFill>
          <a:blip r:embed="rId3">
            <a:extLst>
              <a:ext uri="{28A0092B-C50C-407E-A947-70E740481C1C}">
                <a14:useLocalDpi xmlns:a14="http://schemas.microsoft.com/office/drawing/2010/main" val="0"/>
              </a:ext>
            </a:extLst>
          </a:blip>
          <a:srcRect l="48212" t="21837" r="5955" b="56999"/>
          <a:stretch/>
        </p:blipFill>
        <p:spPr>
          <a:xfrm>
            <a:off x="157290" y="2457462"/>
            <a:ext cx="5446519" cy="3556790"/>
          </a:xfrm>
          <a:prstGeom prst="rect">
            <a:avLst/>
          </a:prstGeom>
        </p:spPr>
      </p:pic>
      <p:sp>
        <p:nvSpPr>
          <p:cNvPr id="7" name="Title 6">
            <a:extLst>
              <a:ext uri="{FF2B5EF4-FFF2-40B4-BE49-F238E27FC236}">
                <a16:creationId xmlns:a16="http://schemas.microsoft.com/office/drawing/2014/main" id="{E4F203BC-9FD4-5477-1D32-C9AFB9D794CA}"/>
              </a:ext>
            </a:extLst>
          </p:cNvPr>
          <p:cNvSpPr>
            <a:spLocks noGrp="1"/>
          </p:cNvSpPr>
          <p:nvPr>
            <p:ph type="title"/>
          </p:nvPr>
        </p:nvSpPr>
        <p:spPr>
          <a:xfrm>
            <a:off x="773958" y="410641"/>
            <a:ext cx="10515600" cy="1325563"/>
          </a:xfrm>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Protists are more diverse in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near-marine salinities</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7EA69DE1-0E0F-93E0-62F0-E71883477D5B}"/>
              </a:ext>
            </a:extLst>
          </p:cNvPr>
          <p:cNvSpPr/>
          <p:nvPr/>
        </p:nvSpPr>
        <p:spPr>
          <a:xfrm>
            <a:off x="5732522" y="2020896"/>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E2479D4-31F6-977F-81E4-7CC7EE62FC08}"/>
              </a:ext>
            </a:extLst>
          </p:cNvPr>
          <p:cNvSpPr/>
          <p:nvPr/>
        </p:nvSpPr>
        <p:spPr>
          <a:xfrm>
            <a:off x="367688" y="2322286"/>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FE84700B-1D02-1108-9BA1-E2CEDB0A86F7}"/>
              </a:ext>
            </a:extLst>
          </p:cNvPr>
          <p:cNvGrpSpPr/>
          <p:nvPr/>
        </p:nvGrpSpPr>
        <p:grpSpPr>
          <a:xfrm>
            <a:off x="5796012" y="2307208"/>
            <a:ext cx="6028300" cy="3741098"/>
            <a:chOff x="5796012" y="2307208"/>
            <a:chExt cx="6028300" cy="3741098"/>
          </a:xfrm>
        </p:grpSpPr>
        <p:pic>
          <p:nvPicPr>
            <p:cNvPr id="6" name="Picture 5" descr="A screenshot of a graph&#10;&#10;Description automatically generated">
              <a:extLst>
                <a:ext uri="{FF2B5EF4-FFF2-40B4-BE49-F238E27FC236}">
                  <a16:creationId xmlns:a16="http://schemas.microsoft.com/office/drawing/2014/main" id="{5A204BDA-4131-A5DA-E1B9-DB06338A2B46}"/>
                </a:ext>
              </a:extLst>
            </p:cNvPr>
            <p:cNvPicPr>
              <a:picLocks noChangeAspect="1"/>
            </p:cNvPicPr>
            <p:nvPr/>
          </p:nvPicPr>
          <p:blipFill>
            <a:blip r:embed="rId3">
              <a:extLst>
                <a:ext uri="{28A0092B-C50C-407E-A947-70E740481C1C}">
                  <a14:useLocalDpi xmlns:a14="http://schemas.microsoft.com/office/drawing/2010/main" val="0"/>
                </a:ext>
              </a:extLst>
            </a:blip>
            <a:srcRect l="50960" b="78415"/>
            <a:stretch/>
          </p:blipFill>
          <p:spPr>
            <a:xfrm>
              <a:off x="5814207" y="2307208"/>
              <a:ext cx="6010105" cy="3741098"/>
            </a:xfrm>
            <a:prstGeom prst="rect">
              <a:avLst/>
            </a:prstGeom>
          </p:spPr>
        </p:pic>
        <p:sp>
          <p:nvSpPr>
            <p:cNvPr id="10" name="Rectangle 9">
              <a:extLst>
                <a:ext uri="{FF2B5EF4-FFF2-40B4-BE49-F238E27FC236}">
                  <a16:creationId xmlns:a16="http://schemas.microsoft.com/office/drawing/2014/main" id="{72A0D3F2-74D6-F854-A171-3624511EF887}"/>
                </a:ext>
              </a:extLst>
            </p:cNvPr>
            <p:cNvSpPr/>
            <p:nvPr/>
          </p:nvSpPr>
          <p:spPr>
            <a:xfrm>
              <a:off x="5796012" y="2487162"/>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nvGrpSpPr>
          <p:cNvPr id="30" name="Group 29">
            <a:extLst>
              <a:ext uri="{FF2B5EF4-FFF2-40B4-BE49-F238E27FC236}">
                <a16:creationId xmlns:a16="http://schemas.microsoft.com/office/drawing/2014/main" id="{DB78D484-AB2D-91ED-A6F6-9D65F35A3640}"/>
              </a:ext>
            </a:extLst>
          </p:cNvPr>
          <p:cNvGrpSpPr/>
          <p:nvPr/>
        </p:nvGrpSpPr>
        <p:grpSpPr>
          <a:xfrm>
            <a:off x="4324731" y="2039530"/>
            <a:ext cx="3564218" cy="3940747"/>
            <a:chOff x="6482149" y="1845637"/>
            <a:chExt cx="2674625" cy="2957176"/>
          </a:xfrm>
        </p:grpSpPr>
        <p:pic>
          <p:nvPicPr>
            <p:cNvPr id="29" name="Picture 28" descr="A map of the ocean&#10;&#10;Description automatically generated">
              <a:extLst>
                <a:ext uri="{FF2B5EF4-FFF2-40B4-BE49-F238E27FC236}">
                  <a16:creationId xmlns:a16="http://schemas.microsoft.com/office/drawing/2014/main" id="{7BD5A765-5E72-2029-41E6-CBE93C4A0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2149" y="1845637"/>
              <a:ext cx="2674625" cy="2957176"/>
            </a:xfrm>
            <a:prstGeom prst="rect">
              <a:avLst/>
            </a:prstGeom>
          </p:spPr>
        </p:pic>
        <p:pic>
          <p:nvPicPr>
            <p:cNvPr id="4" name="Picture 3" descr="A screenshot of a screen shot of a chart&#10;&#10;Description automatically generated">
              <a:extLst>
                <a:ext uri="{FF2B5EF4-FFF2-40B4-BE49-F238E27FC236}">
                  <a16:creationId xmlns:a16="http://schemas.microsoft.com/office/drawing/2014/main" id="{A514B3C8-9343-A072-A2D6-9AE4BC70C89F}"/>
                </a:ext>
              </a:extLst>
            </p:cNvPr>
            <p:cNvPicPr>
              <a:picLocks noChangeAspect="1"/>
            </p:cNvPicPr>
            <p:nvPr/>
          </p:nvPicPr>
          <p:blipFill>
            <a:blip r:embed="rId5">
              <a:extLst>
                <a:ext uri="{28A0092B-C50C-407E-A947-70E740481C1C}">
                  <a14:useLocalDpi xmlns:a14="http://schemas.microsoft.com/office/drawing/2010/main" val="0"/>
                </a:ext>
              </a:extLst>
            </a:blip>
            <a:srcRect l="34844" t="1429" r="57844" b="85590"/>
            <a:stretch/>
          </p:blipFill>
          <p:spPr>
            <a:xfrm>
              <a:off x="6483832" y="1845637"/>
              <a:ext cx="453745" cy="1139167"/>
            </a:xfrm>
            <a:prstGeom prst="rect">
              <a:avLst/>
            </a:prstGeom>
          </p:spPr>
        </p:pic>
      </p:grpSp>
      <p:sp>
        <p:nvSpPr>
          <p:cNvPr id="31" name="Arrow: Curved Down 30">
            <a:extLst>
              <a:ext uri="{FF2B5EF4-FFF2-40B4-BE49-F238E27FC236}">
                <a16:creationId xmlns:a16="http://schemas.microsoft.com/office/drawing/2014/main" id="{809673BA-9A17-0223-BE34-33D5ED9206D1}"/>
              </a:ext>
            </a:extLst>
          </p:cNvPr>
          <p:cNvSpPr/>
          <p:nvPr/>
        </p:nvSpPr>
        <p:spPr>
          <a:xfrm flipV="1">
            <a:off x="5050355" y="5007118"/>
            <a:ext cx="1056485" cy="492997"/>
          </a:xfrm>
          <a:prstGeom prst="curvedDownArrow">
            <a:avLst>
              <a:gd name="adj1" fmla="val 26925"/>
              <a:gd name="adj2" fmla="val 88064"/>
              <a:gd name="adj3" fmla="val 25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Arrow: Curved Down 13">
            <a:extLst>
              <a:ext uri="{FF2B5EF4-FFF2-40B4-BE49-F238E27FC236}">
                <a16:creationId xmlns:a16="http://schemas.microsoft.com/office/drawing/2014/main" id="{858C5CCB-6E82-119C-5F84-DA41E8AF652E}"/>
              </a:ext>
            </a:extLst>
          </p:cNvPr>
          <p:cNvSpPr/>
          <p:nvPr/>
        </p:nvSpPr>
        <p:spPr>
          <a:xfrm>
            <a:off x="4324731" y="3963867"/>
            <a:ext cx="1000636" cy="883472"/>
          </a:xfrm>
          <a:prstGeom prst="curvedDownArrow">
            <a:avLst>
              <a:gd name="adj1" fmla="val 36172"/>
              <a:gd name="adj2" fmla="val 92973"/>
              <a:gd name="adj3" fmla="val 25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Arrow: Curved Down 32">
            <a:extLst>
              <a:ext uri="{FF2B5EF4-FFF2-40B4-BE49-F238E27FC236}">
                <a16:creationId xmlns:a16="http://schemas.microsoft.com/office/drawing/2014/main" id="{8469B3C6-34B9-2134-1F30-42F0591E08A4}"/>
              </a:ext>
            </a:extLst>
          </p:cNvPr>
          <p:cNvSpPr/>
          <p:nvPr/>
        </p:nvSpPr>
        <p:spPr>
          <a:xfrm rot="14913030" flipV="1">
            <a:off x="6414079" y="2552060"/>
            <a:ext cx="1056485" cy="492997"/>
          </a:xfrm>
          <a:prstGeom prst="curvedDownArrow">
            <a:avLst>
              <a:gd name="adj1" fmla="val 14058"/>
              <a:gd name="adj2" fmla="val 88064"/>
              <a:gd name="adj3" fmla="val 25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385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13"/>
                                        </p:tgtEl>
                                      </p:cBhvr>
                                    </p:animEffect>
                                    <p:anim calcmode="lin" valueType="num">
                                      <p:cBhvr>
                                        <p:cTn id="12" dur="1000"/>
                                        <p:tgtEl>
                                          <p:spTgt spid="13"/>
                                        </p:tgtEl>
                                        <p:attrNameLst>
                                          <p:attrName>ppt_x</p:attrName>
                                        </p:attrNameLst>
                                      </p:cBhvr>
                                      <p:tavLst>
                                        <p:tav tm="0">
                                          <p:val>
                                            <p:strVal val="ppt_x"/>
                                          </p:val>
                                        </p:tav>
                                        <p:tav tm="100000">
                                          <p:val>
                                            <p:strVal val="ppt_x"/>
                                          </p:val>
                                        </p:tav>
                                      </p:tavLst>
                                    </p:anim>
                                    <p:anim calcmode="lin" valueType="num">
                                      <p:cBhvr>
                                        <p:cTn id="13" dur="1000"/>
                                        <p:tgtEl>
                                          <p:spTgt spid="13"/>
                                        </p:tgtEl>
                                        <p:attrNameLst>
                                          <p:attrName>ppt_y</p:attrName>
                                        </p:attrNameLst>
                                      </p:cBhvr>
                                      <p:tavLst>
                                        <p:tav tm="0">
                                          <p:val>
                                            <p:strVal val="ppt_y"/>
                                          </p:val>
                                        </p:tav>
                                        <p:tav tm="100000">
                                          <p:val>
                                            <p:strVal val="ppt_y+.1"/>
                                          </p:val>
                                        </p:tav>
                                      </p:tavLst>
                                    </p:anim>
                                    <p:set>
                                      <p:cBhvr>
                                        <p:cTn id="14" dur="1" fill="hold">
                                          <p:stCondLst>
                                            <p:cond delay="999"/>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63F7-8467-F8C5-D01B-7AB50FFD4FFB}"/>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Protist more often cross the salinity barrier</a:t>
            </a:r>
            <a:endParaRPr lang="en-SE"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red circle with white text with London Underground in the background&#10;&#10;Description automatically generated">
            <a:extLst>
              <a:ext uri="{FF2B5EF4-FFF2-40B4-BE49-F238E27FC236}">
                <a16:creationId xmlns:a16="http://schemas.microsoft.com/office/drawing/2014/main" id="{C198B0A2-2E04-3C66-0221-B934F2711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8112" y="648640"/>
            <a:ext cx="1011375" cy="758531"/>
          </a:xfrm>
          <a:prstGeom prst="rect">
            <a:avLst/>
          </a:prstGeom>
        </p:spPr>
      </p:pic>
      <p:pic>
        <p:nvPicPr>
          <p:cNvPr id="9" name="Picture 8" descr="A comparison of a number of objects&#10;&#10;Description automatically generated with medium confidence">
            <a:extLst>
              <a:ext uri="{FF2B5EF4-FFF2-40B4-BE49-F238E27FC236}">
                <a16:creationId xmlns:a16="http://schemas.microsoft.com/office/drawing/2014/main" id="{0240337E-5382-7332-AF99-2E6FF0205C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73911" y="23618033"/>
            <a:ext cx="5928489" cy="3251773"/>
          </a:xfrm>
          <a:prstGeom prst="rect">
            <a:avLst/>
          </a:prstGeom>
        </p:spPr>
      </p:pic>
      <p:sp>
        <p:nvSpPr>
          <p:cNvPr id="12" name="Rectangle 11">
            <a:extLst>
              <a:ext uri="{FF2B5EF4-FFF2-40B4-BE49-F238E27FC236}">
                <a16:creationId xmlns:a16="http://schemas.microsoft.com/office/drawing/2014/main" id="{63BCEFB3-7220-3DC0-2083-20F627DB134E}"/>
              </a:ext>
            </a:extLst>
          </p:cNvPr>
          <p:cNvSpPr/>
          <p:nvPr/>
        </p:nvSpPr>
        <p:spPr>
          <a:xfrm>
            <a:off x="737247" y="1746339"/>
            <a:ext cx="569039" cy="4765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6EA10A2E-8EBF-673A-D552-E9653D5FD410}"/>
              </a:ext>
            </a:extLst>
          </p:cNvPr>
          <p:cNvGrpSpPr/>
          <p:nvPr/>
        </p:nvGrpSpPr>
        <p:grpSpPr>
          <a:xfrm>
            <a:off x="5580814" y="1329249"/>
            <a:ext cx="4805148" cy="5271243"/>
            <a:chOff x="5732223" y="1440901"/>
            <a:chExt cx="4805148" cy="5271243"/>
          </a:xfrm>
        </p:grpSpPr>
        <p:pic>
          <p:nvPicPr>
            <p:cNvPr id="11" name="Picture 10" descr="A comparison of a number of objects&#10;&#10;Description automatically generated with medium confidence">
              <a:extLst>
                <a:ext uri="{FF2B5EF4-FFF2-40B4-BE49-F238E27FC236}">
                  <a16:creationId xmlns:a16="http://schemas.microsoft.com/office/drawing/2014/main" id="{DABD7B70-2300-023E-02E4-D80C53E67397}"/>
                </a:ext>
              </a:extLst>
            </p:cNvPr>
            <p:cNvPicPr>
              <a:picLocks noChangeAspect="1"/>
            </p:cNvPicPr>
            <p:nvPr/>
          </p:nvPicPr>
          <p:blipFill>
            <a:blip r:embed="rId4" cstate="print">
              <a:extLst>
                <a:ext uri="{28A0092B-C50C-407E-A947-70E740481C1C}">
                  <a14:useLocalDpi xmlns:a14="http://schemas.microsoft.com/office/drawing/2010/main" val="0"/>
                </a:ext>
              </a:extLst>
            </a:blip>
            <a:srcRect l="50000"/>
            <a:stretch/>
          </p:blipFill>
          <p:spPr>
            <a:xfrm>
              <a:off x="5732223" y="1440901"/>
              <a:ext cx="4805148" cy="5271243"/>
            </a:xfrm>
            <a:prstGeom prst="rect">
              <a:avLst/>
            </a:prstGeom>
          </p:spPr>
        </p:pic>
        <p:sp>
          <p:nvSpPr>
            <p:cNvPr id="13" name="Rectangle 12">
              <a:extLst>
                <a:ext uri="{FF2B5EF4-FFF2-40B4-BE49-F238E27FC236}">
                  <a16:creationId xmlns:a16="http://schemas.microsoft.com/office/drawing/2014/main" id="{E9E465EA-473F-5F82-BF6C-2454D703F233}"/>
                </a:ext>
              </a:extLst>
            </p:cNvPr>
            <p:cNvSpPr/>
            <p:nvPr/>
          </p:nvSpPr>
          <p:spPr>
            <a:xfrm>
              <a:off x="5934590" y="1510195"/>
              <a:ext cx="724570" cy="6067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EF0919C1-B2E5-EDAC-AFB4-43E4C5D545B3}"/>
              </a:ext>
            </a:extLst>
          </p:cNvPr>
          <p:cNvGrpSpPr/>
          <p:nvPr/>
        </p:nvGrpSpPr>
        <p:grpSpPr>
          <a:xfrm>
            <a:off x="31475" y="1355859"/>
            <a:ext cx="5119277" cy="5579462"/>
            <a:chOff x="-113846" y="666464"/>
            <a:chExt cx="5119277" cy="5579462"/>
          </a:xfrm>
        </p:grpSpPr>
        <p:pic>
          <p:nvPicPr>
            <p:cNvPr id="17" name="Picture 16" descr="A screenshot of a screen shot of a chart&#10;&#10;Description automatically generated">
              <a:extLst>
                <a:ext uri="{FF2B5EF4-FFF2-40B4-BE49-F238E27FC236}">
                  <a16:creationId xmlns:a16="http://schemas.microsoft.com/office/drawing/2014/main" id="{286C48C5-1CAF-8294-214B-2C4A430E2F2A}"/>
                </a:ext>
              </a:extLst>
            </p:cNvPr>
            <p:cNvPicPr>
              <a:picLocks noChangeAspect="1"/>
            </p:cNvPicPr>
            <p:nvPr/>
          </p:nvPicPr>
          <p:blipFill>
            <a:blip r:embed="rId5">
              <a:extLst>
                <a:ext uri="{28A0092B-C50C-407E-A947-70E740481C1C}">
                  <a14:useLocalDpi xmlns:a14="http://schemas.microsoft.com/office/drawing/2010/main" val="0"/>
                </a:ext>
              </a:extLst>
            </a:blip>
            <a:srcRect l="28557" r="28749" b="66349"/>
            <a:stretch/>
          </p:blipFill>
          <p:spPr>
            <a:xfrm>
              <a:off x="0" y="666464"/>
              <a:ext cx="5005431" cy="5579462"/>
            </a:xfrm>
            <a:prstGeom prst="rect">
              <a:avLst/>
            </a:prstGeom>
          </p:spPr>
        </p:pic>
        <p:sp>
          <p:nvSpPr>
            <p:cNvPr id="18" name="Rectangle 17">
              <a:extLst>
                <a:ext uri="{FF2B5EF4-FFF2-40B4-BE49-F238E27FC236}">
                  <a16:creationId xmlns:a16="http://schemas.microsoft.com/office/drawing/2014/main" id="{687B2160-F9AC-4D1C-C75C-34C561FF9105}"/>
                </a:ext>
              </a:extLst>
            </p:cNvPr>
            <p:cNvSpPr/>
            <p:nvPr/>
          </p:nvSpPr>
          <p:spPr>
            <a:xfrm>
              <a:off x="214170" y="870857"/>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CC20FCFD-C12B-D634-391A-412A4BF3490A}"/>
                </a:ext>
              </a:extLst>
            </p:cNvPr>
            <p:cNvSpPr/>
            <p:nvPr/>
          </p:nvSpPr>
          <p:spPr>
            <a:xfrm>
              <a:off x="-113846" y="5857707"/>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grpSp>
        <p:nvGrpSpPr>
          <p:cNvPr id="21" name="Group 20">
            <a:extLst>
              <a:ext uri="{FF2B5EF4-FFF2-40B4-BE49-F238E27FC236}">
                <a16:creationId xmlns:a16="http://schemas.microsoft.com/office/drawing/2014/main" id="{B29747CC-ECE4-60BB-158E-DBB26DF74110}"/>
              </a:ext>
            </a:extLst>
          </p:cNvPr>
          <p:cNvGrpSpPr/>
          <p:nvPr/>
        </p:nvGrpSpPr>
        <p:grpSpPr>
          <a:xfrm>
            <a:off x="580251" y="1532259"/>
            <a:ext cx="4521987" cy="4960616"/>
            <a:chOff x="580251" y="1532259"/>
            <a:chExt cx="4521987" cy="4960616"/>
          </a:xfrm>
        </p:grpSpPr>
        <p:pic>
          <p:nvPicPr>
            <p:cNvPr id="10" name="Picture 9" descr="A comparison of a number of objects&#10;&#10;Description automatically generated with medium confidence">
              <a:extLst>
                <a:ext uri="{FF2B5EF4-FFF2-40B4-BE49-F238E27FC236}">
                  <a16:creationId xmlns:a16="http://schemas.microsoft.com/office/drawing/2014/main" id="{C2D5730E-C3FE-CF4F-01C5-89862188CA8D}"/>
                </a:ext>
              </a:extLst>
            </p:cNvPr>
            <p:cNvPicPr>
              <a:picLocks noChangeAspect="1"/>
            </p:cNvPicPr>
            <p:nvPr/>
          </p:nvPicPr>
          <p:blipFill>
            <a:blip r:embed="rId4" cstate="print">
              <a:extLst>
                <a:ext uri="{28A0092B-C50C-407E-A947-70E740481C1C}">
                  <a14:useLocalDpi xmlns:a14="http://schemas.microsoft.com/office/drawing/2010/main" val="0"/>
                </a:ext>
              </a:extLst>
            </a:blip>
            <a:srcRect r="50000"/>
            <a:stretch/>
          </p:blipFill>
          <p:spPr>
            <a:xfrm>
              <a:off x="580251" y="1532259"/>
              <a:ext cx="4521987" cy="4960616"/>
            </a:xfrm>
            <a:prstGeom prst="rect">
              <a:avLst/>
            </a:prstGeom>
          </p:spPr>
        </p:pic>
        <p:sp>
          <p:nvSpPr>
            <p:cNvPr id="20" name="Rectangle 19">
              <a:extLst>
                <a:ext uri="{FF2B5EF4-FFF2-40B4-BE49-F238E27FC236}">
                  <a16:creationId xmlns:a16="http://schemas.microsoft.com/office/drawing/2014/main" id="{D131C343-364D-DFBC-EB39-B260F7A560B4}"/>
                </a:ext>
              </a:extLst>
            </p:cNvPr>
            <p:cNvSpPr/>
            <p:nvPr/>
          </p:nvSpPr>
          <p:spPr>
            <a:xfrm>
              <a:off x="830700" y="1671458"/>
              <a:ext cx="569039" cy="4765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27018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6"/>
                                        </p:tgtEl>
                                      </p:cBhvr>
                                    </p:animEffect>
                                    <p:anim calcmode="lin" valueType="num">
                                      <p:cBhvr>
                                        <p:cTn id="7" dur="1000"/>
                                        <p:tgtEl>
                                          <p:spTgt spid="16"/>
                                        </p:tgtEl>
                                        <p:attrNameLst>
                                          <p:attrName>ppt_x</p:attrName>
                                        </p:attrNameLst>
                                      </p:cBhvr>
                                      <p:tavLst>
                                        <p:tav tm="0">
                                          <p:val>
                                            <p:strVal val="ppt_x"/>
                                          </p:val>
                                        </p:tav>
                                        <p:tav tm="100000">
                                          <p:val>
                                            <p:strVal val="ppt_x"/>
                                          </p:val>
                                        </p:tav>
                                      </p:tavLst>
                                    </p:anim>
                                    <p:anim calcmode="lin" valueType="num">
                                      <p:cBhvr>
                                        <p:cTn id="8" dur="1000"/>
                                        <p:tgtEl>
                                          <p:spTgt spid="16"/>
                                        </p:tgtEl>
                                        <p:attrNameLst>
                                          <p:attrName>ppt_y</p:attrName>
                                        </p:attrNameLst>
                                      </p:cBhvr>
                                      <p:tavLst>
                                        <p:tav tm="0">
                                          <p:val>
                                            <p:strVal val="ppt_y"/>
                                          </p:val>
                                        </p:tav>
                                        <p:tav tm="100000">
                                          <p:val>
                                            <p:strVal val="ppt_y+.1"/>
                                          </p:val>
                                        </p:tav>
                                      </p:tavLst>
                                    </p:anim>
                                    <p:set>
                                      <p:cBhvr>
                                        <p:cTn id="9" dur="1" fill="hold">
                                          <p:stCondLst>
                                            <p:cond delay="999"/>
                                          </p:stCondLst>
                                        </p:cTn>
                                        <p:tgtEl>
                                          <p:spTgt spid="16"/>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E516-6CA5-FAA0-847A-AA5BAFD6A172}"/>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Proposed explanation for protists being ecologically less sensitive to salinity</a:t>
            </a:r>
            <a:endParaRPr lang="en-SE" dirty="0">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descr="A diagram of a cell culture&#10;&#10;Description automatically generated">
            <a:extLst>
              <a:ext uri="{FF2B5EF4-FFF2-40B4-BE49-F238E27FC236}">
                <a16:creationId xmlns:a16="http://schemas.microsoft.com/office/drawing/2014/main" id="{DFE36F6F-2C1D-EF1B-CE6D-C940870F55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612" y="1690688"/>
            <a:ext cx="6962775" cy="5177298"/>
          </a:xfrm>
        </p:spPr>
      </p:pic>
      <p:sp>
        <p:nvSpPr>
          <p:cNvPr id="6" name="TextBox 5">
            <a:extLst>
              <a:ext uri="{FF2B5EF4-FFF2-40B4-BE49-F238E27FC236}">
                <a16:creationId xmlns:a16="http://schemas.microsoft.com/office/drawing/2014/main" id="{F69C16D2-A9A1-8D84-B2D6-719CA4C16684}"/>
              </a:ext>
            </a:extLst>
          </p:cNvPr>
          <p:cNvSpPr txBox="1"/>
          <p:nvPr/>
        </p:nvSpPr>
        <p:spPr>
          <a:xfrm>
            <a:off x="9661920" y="2890719"/>
            <a:ext cx="2326481"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Compartmentalization</a:t>
            </a:r>
            <a:endParaRPr lang="en-SE"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9D2DA8C-E831-6F45-8016-74022CA11921}"/>
              </a:ext>
            </a:extLst>
          </p:cNvPr>
          <p:cNvSpPr txBox="1"/>
          <p:nvPr/>
        </p:nvSpPr>
        <p:spPr>
          <a:xfrm>
            <a:off x="9458325" y="4461629"/>
            <a:ext cx="2733675" cy="923330"/>
          </a:xfrm>
          <a:prstGeom prst="rect">
            <a:avLst/>
          </a:prstGeom>
          <a:noFill/>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Basic bioenergetic processes disconnected from the cell membrane</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8" name="Arrow: Down 7">
            <a:extLst>
              <a:ext uri="{FF2B5EF4-FFF2-40B4-BE49-F238E27FC236}">
                <a16:creationId xmlns:a16="http://schemas.microsoft.com/office/drawing/2014/main" id="{72D4A98C-C08D-FB20-DE59-19D810FB67ED}"/>
              </a:ext>
            </a:extLst>
          </p:cNvPr>
          <p:cNvSpPr/>
          <p:nvPr/>
        </p:nvSpPr>
        <p:spPr>
          <a:xfrm>
            <a:off x="10572749" y="3407807"/>
            <a:ext cx="504825" cy="942975"/>
          </a:xfrm>
          <a:prstGeom prst="downArrow">
            <a:avLst/>
          </a:prstGeom>
          <a:solidFill>
            <a:srgbClr val="DBF7FF"/>
          </a:solidFill>
          <a:ln>
            <a:solidFill>
              <a:srgbClr val="1B9099"/>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D5898C8-E4EB-493E-7540-66B9C37B9F79}"/>
              </a:ext>
            </a:extLst>
          </p:cNvPr>
          <p:cNvSpPr txBox="1"/>
          <p:nvPr/>
        </p:nvSpPr>
        <p:spPr>
          <a:xfrm>
            <a:off x="295274" y="2429054"/>
            <a:ext cx="2143127" cy="923330"/>
          </a:xfrm>
          <a:prstGeom prst="rect">
            <a:avLst/>
          </a:prstGeom>
          <a:noFill/>
        </p:spPr>
        <p:txBody>
          <a:bodyPr wrap="square" rtlCol="0">
            <a:sp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Further and more frequent dispersal</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(for bacteria)</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5D0490E-4F28-4675-015F-A4F2F315ED1A}"/>
              </a:ext>
            </a:extLst>
          </p:cNvPr>
          <p:cNvSpPr txBox="1"/>
          <p:nvPr/>
        </p:nvSpPr>
        <p:spPr>
          <a:xfrm>
            <a:off x="2" y="4461629"/>
            <a:ext cx="2733675" cy="923330"/>
          </a:xfrm>
          <a:prstGeom prst="rect">
            <a:avLst/>
          </a:prstGeom>
          <a:noFill/>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Colonizers more likely to</a:t>
            </a:r>
          </a:p>
          <a:p>
            <a:pPr algn="ctr"/>
            <a:r>
              <a:rPr lang="en-US" dirty="0">
                <a:latin typeface="Calibri" panose="020F0502020204030204" pitchFamily="34" charset="0"/>
                <a:ea typeface="Calibri" panose="020F0502020204030204" pitchFamily="34" charset="0"/>
                <a:cs typeface="Calibri" panose="020F0502020204030204" pitchFamily="34" charset="0"/>
              </a:rPr>
              <a:t>outcompete locally</a:t>
            </a:r>
          </a:p>
          <a:p>
            <a:pPr algn="ctr"/>
            <a:r>
              <a:rPr lang="en-US" dirty="0">
                <a:latin typeface="Calibri" panose="020F0502020204030204" pitchFamily="34" charset="0"/>
                <a:ea typeface="Calibri" panose="020F0502020204030204" pitchFamily="34" charset="0"/>
                <a:cs typeface="Calibri" panose="020F0502020204030204" pitchFamily="34" charset="0"/>
              </a:rPr>
              <a:t>adapting strains</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11" name="Arrow: Down 10">
            <a:extLst>
              <a:ext uri="{FF2B5EF4-FFF2-40B4-BE49-F238E27FC236}">
                <a16:creationId xmlns:a16="http://schemas.microsoft.com/office/drawing/2014/main" id="{88DCF5B5-402C-DC40-B39E-3D64FD3726C0}"/>
              </a:ext>
            </a:extLst>
          </p:cNvPr>
          <p:cNvSpPr/>
          <p:nvPr/>
        </p:nvSpPr>
        <p:spPr>
          <a:xfrm>
            <a:off x="1114426" y="3407807"/>
            <a:ext cx="504825" cy="942975"/>
          </a:xfrm>
          <a:prstGeom prst="downArrow">
            <a:avLst/>
          </a:prstGeom>
          <a:solidFill>
            <a:srgbClr val="C1B5DB"/>
          </a:solidFill>
          <a:ln>
            <a:solidFill>
              <a:srgbClr val="790076"/>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139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0"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725789-1526-90A8-684C-C6E160E749ED}"/>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Conclusions</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8B6B053C-476D-535B-5CDB-ABADA7C203C7}"/>
              </a:ext>
            </a:extLst>
          </p:cNvPr>
          <p:cNvSpPr>
            <a:spLocks noGrp="1"/>
          </p:cNvSpPr>
          <p:nvPr>
            <p:ph sz="half" idx="1"/>
          </p:nvPr>
        </p:nvSpPr>
        <p:spPr>
          <a:xfrm>
            <a:off x="110741" y="1487838"/>
            <a:ext cx="5909059" cy="4912962"/>
          </a:xfrm>
        </p:spPr>
        <p:txBody>
          <a:bodyPr>
            <a:normAutofit fontScale="92500"/>
          </a:bodyPr>
          <a:lstStyle/>
          <a:p>
            <a:r>
              <a:rPr lang="en-US" b="1" dirty="0">
                <a:latin typeface="Calibri" panose="020F0502020204030204" pitchFamily="34" charset="0"/>
                <a:ea typeface="Calibri" panose="020F0502020204030204" pitchFamily="34" charset="0"/>
                <a:cs typeface="Calibri" panose="020F0502020204030204" pitchFamily="34" charset="0"/>
              </a:rPr>
              <a:t>Protists are ecologically less sensitive to salinity</a:t>
            </a:r>
            <a:r>
              <a:rPr lang="en-US" dirty="0">
                <a:latin typeface="Calibri" panose="020F0502020204030204" pitchFamily="34" charset="0"/>
                <a:ea typeface="Calibri" panose="020F0502020204030204" pitchFamily="34" charset="0"/>
                <a:cs typeface="Calibri" panose="020F0502020204030204" pitchFamily="34" charset="0"/>
              </a:rPr>
              <a:t>, based on</a:t>
            </a:r>
            <a:r>
              <a:rPr lang="en-US" b="1" dirty="0">
                <a:latin typeface="Calibri" panose="020F0502020204030204" pitchFamily="34" charset="0"/>
                <a:ea typeface="Calibri" panose="020F0502020204030204" pitchFamily="34" charset="0"/>
                <a:cs typeface="Calibri" panose="020F0502020204030204" pitchFamily="34" charset="0"/>
              </a:rPr>
              <a:t>:</a:t>
            </a:r>
          </a:p>
          <a:p>
            <a:pPr lvl="1"/>
            <a:r>
              <a:rPr lang="en-US" dirty="0">
                <a:latin typeface="Calibri" panose="020F0502020204030204" pitchFamily="34" charset="0"/>
                <a:ea typeface="Calibri" panose="020F0502020204030204" pitchFamily="34" charset="0"/>
                <a:cs typeface="Calibri" panose="020F0502020204030204" pitchFamily="34" charset="0"/>
              </a:rPr>
              <a:t>changes in </a:t>
            </a:r>
            <a:r>
              <a:rPr lang="en-US" b="1" dirty="0">
                <a:latin typeface="Calibri" panose="020F0502020204030204" pitchFamily="34" charset="0"/>
                <a:ea typeface="Calibri" panose="020F0502020204030204" pitchFamily="34" charset="0"/>
                <a:cs typeface="Calibri" panose="020F0502020204030204" pitchFamily="34" charset="0"/>
              </a:rPr>
              <a:t>community composition</a:t>
            </a:r>
            <a:r>
              <a:rPr lang="en-US" dirty="0">
                <a:latin typeface="Calibri" panose="020F0502020204030204" pitchFamily="34" charset="0"/>
                <a:ea typeface="Calibri" panose="020F0502020204030204" pitchFamily="34" charset="0"/>
                <a:cs typeface="Calibri" panose="020F0502020204030204" pitchFamily="34" charset="0"/>
              </a:rPr>
              <a:t>;</a:t>
            </a:r>
          </a:p>
          <a:p>
            <a:pPr lvl="1"/>
            <a:r>
              <a:rPr lang="en-US" dirty="0">
                <a:latin typeface="Calibri" panose="020F0502020204030204" pitchFamily="34" charset="0"/>
                <a:ea typeface="Calibri" panose="020F0502020204030204" pitchFamily="34" charset="0"/>
                <a:cs typeface="Calibri" panose="020F0502020204030204" pitchFamily="34" charset="0"/>
              </a:rPr>
              <a:t>probability a lineage is present in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high and low brackish salinities.</a:t>
            </a:r>
          </a:p>
          <a:p>
            <a:pPr marL="457200" lvl="1" indent="0">
              <a:buNone/>
            </a:pPr>
            <a:r>
              <a:rPr lang="en-US" dirty="0">
                <a:latin typeface="Calibri" panose="020F0502020204030204" pitchFamily="34" charset="0"/>
                <a:ea typeface="Calibri" panose="020F0502020204030204" pitchFamily="34" charset="0"/>
                <a:cs typeface="Calibri" panose="020F0502020204030204" pitchFamily="34" charset="0"/>
              </a:rPr>
              <a:t>Compartmentalization and dispersal limitations might explain these differences.</a:t>
            </a:r>
          </a:p>
          <a:p>
            <a:r>
              <a:rPr lang="en-US" b="1" dirty="0">
                <a:latin typeface="Calibri" panose="020F0502020204030204" pitchFamily="34" charset="0"/>
                <a:ea typeface="Calibri" panose="020F0502020204030204" pitchFamily="34" charset="0"/>
                <a:cs typeface="Calibri" panose="020F0502020204030204" pitchFamily="34" charset="0"/>
              </a:rPr>
              <a:t>Winter convective mixing</a:t>
            </a:r>
            <a:r>
              <a:rPr lang="en-US" dirty="0">
                <a:latin typeface="Calibri" panose="020F0502020204030204" pitchFamily="34" charset="0"/>
                <a:ea typeface="Calibri" panose="020F0502020204030204" pitchFamily="34" charset="0"/>
                <a:cs typeface="Calibri" panose="020F0502020204030204" pitchFamily="34" charset="0"/>
              </a:rPr>
              <a:t> brings </a:t>
            </a:r>
            <a:r>
              <a:rPr lang="en-US" b="1" dirty="0">
                <a:latin typeface="Calibri" panose="020F0502020204030204" pitchFamily="34" charset="0"/>
                <a:ea typeface="Calibri" panose="020F0502020204030204" pitchFamily="34" charset="0"/>
                <a:cs typeface="Calibri" panose="020F0502020204030204" pitchFamily="34" charset="0"/>
              </a:rPr>
              <a:t>deepwater bacteria </a:t>
            </a:r>
            <a:r>
              <a:rPr lang="en-US" dirty="0">
                <a:latin typeface="Calibri" panose="020F0502020204030204" pitchFamily="34" charset="0"/>
                <a:ea typeface="Calibri" panose="020F0502020204030204" pitchFamily="34" charset="0"/>
                <a:cs typeface="Calibri" panose="020F0502020204030204" pitchFamily="34" charset="0"/>
              </a:rPr>
              <a:t>to the surface and </a:t>
            </a:r>
            <a:r>
              <a:rPr lang="en-US" b="1" dirty="0">
                <a:latin typeface="Calibri" panose="020F0502020204030204" pitchFamily="34" charset="0"/>
                <a:ea typeface="Calibri" panose="020F0502020204030204" pitchFamily="34" charset="0"/>
                <a:cs typeface="Calibri" panose="020F0502020204030204" pitchFamily="34" charset="0"/>
              </a:rPr>
              <a:t>increases alpha diversity.</a:t>
            </a:r>
          </a:p>
          <a:p>
            <a:r>
              <a:rPr lang="en-US" b="1" dirty="0">
                <a:latin typeface="Calibri" panose="020F0502020204030204" pitchFamily="34" charset="0"/>
                <a:ea typeface="Calibri" panose="020F0502020204030204" pitchFamily="34" charset="0"/>
                <a:cs typeface="Calibri" panose="020F0502020204030204" pitchFamily="34" charset="0"/>
              </a:rPr>
              <a:t>Protists</a:t>
            </a:r>
            <a:r>
              <a:rPr lang="en-US" dirty="0">
                <a:latin typeface="Calibri" panose="020F0502020204030204" pitchFamily="34" charset="0"/>
                <a:ea typeface="Calibri" panose="020F0502020204030204" pitchFamily="34" charset="0"/>
                <a:cs typeface="Calibri" panose="020F0502020204030204" pitchFamily="34" charset="0"/>
              </a:rPr>
              <a:t> are </a:t>
            </a:r>
            <a:r>
              <a:rPr lang="en-US" b="1" dirty="0">
                <a:latin typeface="Calibri" panose="020F0502020204030204" pitchFamily="34" charset="0"/>
                <a:ea typeface="Calibri" panose="020F0502020204030204" pitchFamily="34" charset="0"/>
                <a:cs typeface="Calibri" panose="020F0502020204030204" pitchFamily="34" charset="0"/>
              </a:rPr>
              <a:t>more diverse</a:t>
            </a:r>
            <a:r>
              <a:rPr lang="en-US" dirty="0">
                <a:latin typeface="Calibri" panose="020F0502020204030204" pitchFamily="34" charset="0"/>
                <a:ea typeface="Calibri" panose="020F0502020204030204" pitchFamily="34" charset="0"/>
                <a:cs typeface="Calibri" panose="020F0502020204030204" pitchFamily="34" charset="0"/>
              </a:rPr>
              <a:t> in the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near-marine </a:t>
            </a:r>
            <a:r>
              <a:rPr lang="en-US" b="1" dirty="0">
                <a:latin typeface="Calibri" panose="020F0502020204030204" pitchFamily="34" charset="0"/>
                <a:ea typeface="Calibri" panose="020F0502020204030204" pitchFamily="34" charset="0"/>
                <a:cs typeface="Calibri" panose="020F0502020204030204" pitchFamily="34" charset="0"/>
              </a:rPr>
              <a:t>Kattegat-Skagerrak</a:t>
            </a:r>
            <a:r>
              <a:rPr lang="en-US" dirty="0">
                <a:latin typeface="Calibri" panose="020F0502020204030204" pitchFamily="34" charset="0"/>
                <a:ea typeface="Calibri" panose="020F0502020204030204" pitchFamily="34" charset="0"/>
                <a:cs typeface="Calibri" panose="020F0502020204030204" pitchFamily="34" charset="0"/>
              </a:rPr>
              <a:t>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than in the Baltic Sea.</a:t>
            </a:r>
            <a:endParaRPr lang="en-SE" dirty="0">
              <a:latin typeface="Calibri" panose="020F0502020204030204" pitchFamily="34" charset="0"/>
              <a:ea typeface="Calibri" panose="020F0502020204030204" pitchFamily="34" charset="0"/>
              <a:cs typeface="Calibri" panose="020F0502020204030204" pitchFamily="34" charset="0"/>
            </a:endParaRPr>
          </a:p>
        </p:txBody>
      </p:sp>
      <p:pic>
        <p:nvPicPr>
          <p:cNvPr id="8" name="Content Placeholder 7" descr="A qr code with a red border&#10;&#10;Description automatically generated">
            <a:extLst>
              <a:ext uri="{FF2B5EF4-FFF2-40B4-BE49-F238E27FC236}">
                <a16:creationId xmlns:a16="http://schemas.microsoft.com/office/drawing/2014/main" id="{130310AC-09C7-9B6F-8752-E58852798C7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099986" y="3062590"/>
            <a:ext cx="1985994" cy="2594605"/>
          </a:xfrm>
        </p:spPr>
      </p:pic>
      <p:pic>
        <p:nvPicPr>
          <p:cNvPr id="10" name="Picture 9">
            <a:extLst>
              <a:ext uri="{FF2B5EF4-FFF2-40B4-BE49-F238E27FC236}">
                <a16:creationId xmlns:a16="http://schemas.microsoft.com/office/drawing/2014/main" id="{FAD8437F-EC44-64CD-E322-90C8F3DF1133}"/>
              </a:ext>
            </a:extLst>
          </p:cNvPr>
          <p:cNvPicPr>
            <a:picLocks noChangeAspect="1"/>
          </p:cNvPicPr>
          <p:nvPr/>
        </p:nvPicPr>
        <p:blipFill>
          <a:blip r:embed="rId4"/>
          <a:stretch>
            <a:fillRect/>
          </a:stretch>
        </p:blipFill>
        <p:spPr>
          <a:xfrm>
            <a:off x="6096000" y="1825624"/>
            <a:ext cx="5993967" cy="1102030"/>
          </a:xfrm>
          <a:prstGeom prst="rect">
            <a:avLst/>
          </a:prstGeom>
        </p:spPr>
      </p:pic>
    </p:spTree>
    <p:extLst>
      <p:ext uri="{BB962C8B-B14F-4D97-AF65-F5344CB8AC3E}">
        <p14:creationId xmlns:p14="http://schemas.microsoft.com/office/powerpoint/2010/main" val="1424282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649B-FEFA-4890-4CF3-5C8C3B7CA5ED}"/>
              </a:ext>
            </a:extLst>
          </p:cNvPr>
          <p:cNvSpPr>
            <a:spLocks noGrp="1"/>
          </p:cNvSpPr>
          <p:nvPr>
            <p:ph type="title"/>
          </p:nvPr>
        </p:nvSpPr>
        <p:spPr>
          <a:xfrm>
            <a:off x="5678905" y="-176500"/>
            <a:ext cx="5503228"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The Baltic Sea area</a:t>
            </a:r>
            <a:endParaRPr lang="en-SE"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6FEA9A28-625B-84E5-4855-48A1105214F8}"/>
              </a:ext>
            </a:extLst>
          </p:cNvPr>
          <p:cNvSpPr>
            <a:spLocks noGrp="1"/>
          </p:cNvSpPr>
          <p:nvPr>
            <p:ph type="body" idx="1"/>
          </p:nvPr>
        </p:nvSpPr>
        <p:spPr>
          <a:xfrm>
            <a:off x="6146801" y="1059332"/>
            <a:ext cx="5157787" cy="440245"/>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Long history of monitoring</a:t>
            </a:r>
            <a:endParaRPr lang="en-SE" dirty="0">
              <a:latin typeface="Calibri" panose="020F0502020204030204" pitchFamily="34" charset="0"/>
              <a:ea typeface="Calibri" panose="020F0502020204030204" pitchFamily="34" charset="0"/>
              <a:cs typeface="Calibri" panose="020F0502020204030204" pitchFamily="34" charset="0"/>
            </a:endParaRPr>
          </a:p>
        </p:txBody>
      </p:sp>
      <p:pic>
        <p:nvPicPr>
          <p:cNvPr id="11" name="Content Placeholder 10" descr="A aerial view of a lake&#10;&#10;Description automatically generated">
            <a:extLst>
              <a:ext uri="{FF2B5EF4-FFF2-40B4-BE49-F238E27FC236}">
                <a16:creationId xmlns:a16="http://schemas.microsoft.com/office/drawing/2014/main" id="{EB0DC514-C309-12CE-059F-51AF3C97341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0" y="411"/>
            <a:ext cx="4966636" cy="6878791"/>
          </a:xfrm>
        </p:spPr>
      </p:pic>
      <p:sp>
        <p:nvSpPr>
          <p:cNvPr id="7" name="Text Placeholder 6">
            <a:extLst>
              <a:ext uri="{FF2B5EF4-FFF2-40B4-BE49-F238E27FC236}">
                <a16:creationId xmlns:a16="http://schemas.microsoft.com/office/drawing/2014/main" id="{D9F93876-0103-D7A6-7B2B-502536CF5A39}"/>
              </a:ext>
            </a:extLst>
          </p:cNvPr>
          <p:cNvSpPr>
            <a:spLocks noGrp="1"/>
          </p:cNvSpPr>
          <p:nvPr>
            <p:ph type="body" sz="quarter" idx="3"/>
          </p:nvPr>
        </p:nvSpPr>
        <p:spPr>
          <a:xfrm>
            <a:off x="6134100" y="2711774"/>
            <a:ext cx="5183188" cy="50425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Multiple environmental gradients</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7">
            <a:extLst>
              <a:ext uri="{FF2B5EF4-FFF2-40B4-BE49-F238E27FC236}">
                <a16:creationId xmlns:a16="http://schemas.microsoft.com/office/drawing/2014/main" id="{4E004B5C-8357-8FE5-A7D1-1EEFBA2AD047}"/>
              </a:ext>
            </a:extLst>
          </p:cNvPr>
          <p:cNvSpPr>
            <a:spLocks noGrp="1"/>
          </p:cNvSpPr>
          <p:nvPr>
            <p:ph sz="quarter" idx="4"/>
          </p:nvPr>
        </p:nvSpPr>
        <p:spPr>
          <a:xfrm>
            <a:off x="6134100" y="3252222"/>
            <a:ext cx="5183188" cy="1929765"/>
          </a:xfr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Pronounced salinity gradient</a:t>
            </a:r>
          </a:p>
          <a:p>
            <a:r>
              <a:rPr lang="en-US" sz="2400" dirty="0">
                <a:latin typeface="Calibri" panose="020F0502020204030204" pitchFamily="34" charset="0"/>
                <a:ea typeface="Calibri" panose="020F0502020204030204" pitchFamily="34" charset="0"/>
                <a:cs typeface="Calibri" panose="020F0502020204030204" pitchFamily="34" charset="0"/>
              </a:rPr>
              <a:t>Strong seasonality</a:t>
            </a:r>
          </a:p>
          <a:p>
            <a:r>
              <a:rPr lang="en-US" sz="2400" dirty="0">
                <a:latin typeface="Calibri" panose="020F0502020204030204" pitchFamily="34" charset="0"/>
                <a:ea typeface="Calibri" panose="020F0502020204030204" pitchFamily="34" charset="0"/>
                <a:cs typeface="Calibri" panose="020F0502020204030204" pitchFamily="34" charset="0"/>
              </a:rPr>
              <a:t>Complex spatiotemporal changes in nutrient status</a:t>
            </a:r>
            <a:endParaRPr lang="en-SE" sz="24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 Placeholder 6">
            <a:extLst>
              <a:ext uri="{FF2B5EF4-FFF2-40B4-BE49-F238E27FC236}">
                <a16:creationId xmlns:a16="http://schemas.microsoft.com/office/drawing/2014/main" id="{9B2DABC1-4EDF-CC88-54CA-CEE2216C0584}"/>
              </a:ext>
            </a:extLst>
          </p:cNvPr>
          <p:cNvSpPr txBox="1">
            <a:spLocks/>
          </p:cNvSpPr>
          <p:nvPr/>
        </p:nvSpPr>
        <p:spPr>
          <a:xfrm>
            <a:off x="6146801" y="4867161"/>
            <a:ext cx="5183188" cy="50425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Calibri" panose="020F0502020204030204" pitchFamily="34" charset="0"/>
                <a:ea typeface="Calibri" panose="020F0502020204030204" pitchFamily="34" charset="0"/>
                <a:cs typeface="Calibri" panose="020F0502020204030204" pitchFamily="34" charset="0"/>
              </a:rPr>
              <a:t>A model coastal ecosystem</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12" name="Content Placeholder 7">
            <a:extLst>
              <a:ext uri="{FF2B5EF4-FFF2-40B4-BE49-F238E27FC236}">
                <a16:creationId xmlns:a16="http://schemas.microsoft.com/office/drawing/2014/main" id="{1612C31B-27D6-FA59-B43E-8B06D0305434}"/>
              </a:ext>
            </a:extLst>
          </p:cNvPr>
          <p:cNvSpPr txBox="1">
            <a:spLocks/>
          </p:cNvSpPr>
          <p:nvPr/>
        </p:nvSpPr>
        <p:spPr>
          <a:xfrm>
            <a:off x="6134100" y="1499578"/>
            <a:ext cx="518318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ea typeface="Calibri" panose="020F0502020204030204" pitchFamily="34" charset="0"/>
                <a:cs typeface="Calibri" panose="020F0502020204030204" pitchFamily="34" charset="0"/>
              </a:rPr>
              <a:t>First reports from XIX century</a:t>
            </a:r>
          </a:p>
          <a:p>
            <a:r>
              <a:rPr lang="en-US" sz="2400" dirty="0">
                <a:latin typeface="Calibri" panose="020F0502020204030204" pitchFamily="34" charset="0"/>
                <a:ea typeface="Calibri" panose="020F0502020204030204" pitchFamily="34" charset="0"/>
                <a:cs typeface="Calibri" panose="020F0502020204030204" pitchFamily="34" charset="0"/>
              </a:rPr>
              <a:t>Regular monitoring from the 1980s in Sweden</a:t>
            </a:r>
            <a:endParaRPr lang="en-SE"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id="{4BF7DE19-47FB-150B-E76C-4F71E91A46B3}"/>
              </a:ext>
            </a:extLst>
          </p:cNvPr>
          <p:cNvGrpSpPr/>
          <p:nvPr/>
        </p:nvGrpSpPr>
        <p:grpSpPr>
          <a:xfrm>
            <a:off x="5060825" y="5395468"/>
            <a:ext cx="4055743" cy="1082413"/>
            <a:chOff x="5134015" y="5372288"/>
            <a:chExt cx="3744809" cy="999430"/>
          </a:xfrm>
        </p:grpSpPr>
        <p:pic>
          <p:nvPicPr>
            <p:cNvPr id="14" name="Picture 13">
              <a:extLst>
                <a:ext uri="{FF2B5EF4-FFF2-40B4-BE49-F238E27FC236}">
                  <a16:creationId xmlns:a16="http://schemas.microsoft.com/office/drawing/2014/main" id="{1F66E648-7F5F-E0C3-9019-A4BC23756547}"/>
                </a:ext>
              </a:extLst>
            </p:cNvPr>
            <p:cNvPicPr>
              <a:picLocks noChangeAspect="1"/>
            </p:cNvPicPr>
            <p:nvPr/>
          </p:nvPicPr>
          <p:blipFill>
            <a:blip r:embed="rId4"/>
            <a:stretch>
              <a:fillRect/>
            </a:stretch>
          </p:blipFill>
          <p:spPr>
            <a:xfrm>
              <a:off x="5134015" y="5673374"/>
              <a:ext cx="3744809" cy="698344"/>
            </a:xfrm>
            <a:prstGeom prst="rect">
              <a:avLst/>
            </a:prstGeom>
          </p:spPr>
        </p:pic>
        <p:pic>
          <p:nvPicPr>
            <p:cNvPr id="16" name="Picture 15">
              <a:extLst>
                <a:ext uri="{FF2B5EF4-FFF2-40B4-BE49-F238E27FC236}">
                  <a16:creationId xmlns:a16="http://schemas.microsoft.com/office/drawing/2014/main" id="{3040E684-C598-EE33-18CF-82447E5442FD}"/>
                </a:ext>
              </a:extLst>
            </p:cNvPr>
            <p:cNvPicPr>
              <a:picLocks noChangeAspect="1"/>
            </p:cNvPicPr>
            <p:nvPr/>
          </p:nvPicPr>
          <p:blipFill>
            <a:blip r:embed="rId5"/>
            <a:stretch>
              <a:fillRect/>
            </a:stretch>
          </p:blipFill>
          <p:spPr>
            <a:xfrm>
              <a:off x="5134015" y="5372288"/>
              <a:ext cx="1714673" cy="282228"/>
            </a:xfrm>
            <a:prstGeom prst="rect">
              <a:avLst/>
            </a:prstGeom>
          </p:spPr>
        </p:pic>
      </p:grpSp>
      <p:grpSp>
        <p:nvGrpSpPr>
          <p:cNvPr id="25" name="Group 24">
            <a:extLst>
              <a:ext uri="{FF2B5EF4-FFF2-40B4-BE49-F238E27FC236}">
                <a16:creationId xmlns:a16="http://schemas.microsoft.com/office/drawing/2014/main" id="{38FA7685-CB89-360E-7FF8-FF561F841AFE}"/>
              </a:ext>
            </a:extLst>
          </p:cNvPr>
          <p:cNvGrpSpPr/>
          <p:nvPr/>
        </p:nvGrpSpPr>
        <p:grpSpPr>
          <a:xfrm>
            <a:off x="9351179" y="5291497"/>
            <a:ext cx="2724530" cy="1348165"/>
            <a:chOff x="9351179" y="5291497"/>
            <a:chExt cx="2724530" cy="1348165"/>
          </a:xfrm>
        </p:grpSpPr>
        <p:pic>
          <p:nvPicPr>
            <p:cNvPr id="21" name="Picture 20">
              <a:extLst>
                <a:ext uri="{FF2B5EF4-FFF2-40B4-BE49-F238E27FC236}">
                  <a16:creationId xmlns:a16="http://schemas.microsoft.com/office/drawing/2014/main" id="{78F22C22-2F09-DC5F-209D-EC8B4C819102}"/>
                </a:ext>
              </a:extLst>
            </p:cNvPr>
            <p:cNvPicPr>
              <a:picLocks noChangeAspect="1"/>
            </p:cNvPicPr>
            <p:nvPr/>
          </p:nvPicPr>
          <p:blipFill>
            <a:blip r:embed="rId6"/>
            <a:stretch>
              <a:fillRect/>
            </a:stretch>
          </p:blipFill>
          <p:spPr>
            <a:xfrm>
              <a:off x="9351179" y="5721553"/>
              <a:ext cx="2709757" cy="918109"/>
            </a:xfrm>
            <a:prstGeom prst="rect">
              <a:avLst/>
            </a:prstGeom>
          </p:spPr>
        </p:pic>
        <p:pic>
          <p:nvPicPr>
            <p:cNvPr id="23" name="Picture 22">
              <a:extLst>
                <a:ext uri="{FF2B5EF4-FFF2-40B4-BE49-F238E27FC236}">
                  <a16:creationId xmlns:a16="http://schemas.microsoft.com/office/drawing/2014/main" id="{591C2C7F-3101-EA4E-6C77-96F48F489E06}"/>
                </a:ext>
              </a:extLst>
            </p:cNvPr>
            <p:cNvPicPr>
              <a:picLocks noChangeAspect="1"/>
            </p:cNvPicPr>
            <p:nvPr/>
          </p:nvPicPr>
          <p:blipFill>
            <a:blip r:embed="rId7"/>
            <a:stretch>
              <a:fillRect/>
            </a:stretch>
          </p:blipFill>
          <p:spPr>
            <a:xfrm>
              <a:off x="9351179" y="5291497"/>
              <a:ext cx="2724530" cy="409632"/>
            </a:xfrm>
            <a:prstGeom prst="rect">
              <a:avLst/>
            </a:prstGeom>
          </p:spPr>
        </p:pic>
      </p:grpSp>
      <p:sp>
        <p:nvSpPr>
          <p:cNvPr id="24" name="Content Placeholder 7">
            <a:extLst>
              <a:ext uri="{FF2B5EF4-FFF2-40B4-BE49-F238E27FC236}">
                <a16:creationId xmlns:a16="http://schemas.microsoft.com/office/drawing/2014/main" id="{DC6B4F49-3FA3-657C-CA11-B043572D1D86}"/>
              </a:ext>
            </a:extLst>
          </p:cNvPr>
          <p:cNvSpPr txBox="1">
            <a:spLocks/>
          </p:cNvSpPr>
          <p:nvPr/>
        </p:nvSpPr>
        <p:spPr>
          <a:xfrm>
            <a:off x="6146801" y="668448"/>
            <a:ext cx="5183188" cy="440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The Baltic Sea, Kattegat, and Skagerrak </a:t>
            </a:r>
            <a:endParaRPr lang="en-SE" sz="2400" dirty="0">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DE3AA5B-2AA7-C776-499D-B43F964BE2A1}"/>
              </a:ext>
            </a:extLst>
          </p:cNvPr>
          <p:cNvSpPr txBox="1"/>
          <p:nvPr/>
        </p:nvSpPr>
        <p:spPr>
          <a:xfrm>
            <a:off x="78446" y="6580590"/>
            <a:ext cx="4809744" cy="276999"/>
          </a:xfrm>
          <a:prstGeom prst="rect">
            <a:avLst/>
          </a:prstGeom>
          <a:noFill/>
        </p:spPr>
        <p:txBody>
          <a:bodyPr wrap="square">
            <a:spAutoFit/>
          </a:bodyPr>
          <a:lstStyle/>
          <a:p>
            <a:r>
              <a:rPr lang="en-US" sz="1200" dirty="0" err="1">
                <a:solidFill>
                  <a:srgbClr val="000620"/>
                </a:solidFill>
                <a:latin typeface="Calibri" panose="020F0502020204030204" pitchFamily="34" charset="0"/>
                <a:ea typeface="Calibri" panose="020F0502020204030204" pitchFamily="34" charset="0"/>
                <a:cs typeface="Calibri" panose="020F0502020204030204" pitchFamily="34" charset="0"/>
              </a:rPr>
              <a:t>SeaWiFS</a:t>
            </a:r>
            <a:r>
              <a:rPr lang="en-US" sz="1200" dirty="0">
                <a:solidFill>
                  <a:srgbClr val="000620"/>
                </a:solidFill>
                <a:latin typeface="Calibri" panose="020F0502020204030204" pitchFamily="34" charset="0"/>
                <a:ea typeface="Calibri" panose="020F0502020204030204" pitchFamily="34" charset="0"/>
                <a:cs typeface="Calibri" panose="020F0502020204030204" pitchFamily="34" charset="0"/>
              </a:rPr>
              <a:t> Project, NASA/Goddard Space Flight Center, and ORBIMAGE</a:t>
            </a:r>
            <a:endParaRPr lang="en-SE" sz="1200" dirty="0">
              <a:solidFill>
                <a:srgbClr val="00062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488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1000"/>
                                        <p:tgtEl>
                                          <p:spTgt spid="12">
                                            <p:txEl>
                                              <p:pRg st="0" end="0"/>
                                            </p:txEl>
                                          </p:spTgt>
                                        </p:tgtEl>
                                      </p:cBhvr>
                                    </p:animEffect>
                                    <p:anim calcmode="lin" valueType="num">
                                      <p:cBhvr>
                                        <p:cTn id="1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1000"/>
                                        <p:tgtEl>
                                          <p:spTgt spid="12">
                                            <p:txEl>
                                              <p:pRg st="1" end="1"/>
                                            </p:txEl>
                                          </p:spTgt>
                                        </p:tgtEl>
                                      </p:cBhvr>
                                    </p:animEffect>
                                    <p:anim calcmode="lin" valueType="num">
                                      <p:cBhvr>
                                        <p:cTn id="2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1000"/>
                                        <p:tgtEl>
                                          <p:spTgt spid="7">
                                            <p:txEl>
                                              <p:pRg st="0" end="0"/>
                                            </p:txEl>
                                          </p:spTgt>
                                        </p:tgtEl>
                                      </p:cBhvr>
                                    </p:animEffect>
                                    <p:anim calcmode="lin" valueType="num">
                                      <p:cBhvr>
                                        <p:cTn id="29"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anim calcmode="lin" valueType="num">
                                      <p:cBhvr>
                                        <p:cTn id="3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1" end="1"/>
                                            </p:txEl>
                                          </p:spTgt>
                                        </p:tgtEl>
                                        <p:attrNameLst>
                                          <p:attrName>style.visibility</p:attrName>
                                        </p:attrNameLst>
                                      </p:cBhvr>
                                      <p:to>
                                        <p:strVal val="visible"/>
                                      </p:to>
                                    </p:set>
                                    <p:animEffect transition="in" filter="fade">
                                      <p:cBhvr>
                                        <p:cTn id="42" dur="1000"/>
                                        <p:tgtEl>
                                          <p:spTgt spid="8">
                                            <p:txEl>
                                              <p:pRg st="1" end="1"/>
                                            </p:txEl>
                                          </p:spTgt>
                                        </p:tgtEl>
                                      </p:cBhvr>
                                    </p:animEffect>
                                    <p:anim calcmode="lin" valueType="num">
                                      <p:cBhvr>
                                        <p:cTn id="4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Effect transition="in" filter="fade">
                                      <p:cBhvr>
                                        <p:cTn id="49" dur="1000"/>
                                        <p:tgtEl>
                                          <p:spTgt spid="8">
                                            <p:txEl>
                                              <p:pRg st="2" end="2"/>
                                            </p:txEl>
                                          </p:spTgt>
                                        </p:tgtEl>
                                      </p:cBhvr>
                                    </p:animEffect>
                                    <p:anim calcmode="lin" valueType="num">
                                      <p:cBhvr>
                                        <p:cTn id="5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1000"/>
                                        <p:tgtEl>
                                          <p:spTgt spid="25"/>
                                        </p:tgtEl>
                                      </p:cBhvr>
                                    </p:animEffect>
                                    <p:anim calcmode="lin" valueType="num">
                                      <p:cBhvr>
                                        <p:cTn id="71" dur="1000" fill="hold"/>
                                        <p:tgtEl>
                                          <p:spTgt spid="25"/>
                                        </p:tgtEl>
                                        <p:attrNameLst>
                                          <p:attrName>ppt_x</p:attrName>
                                        </p:attrNameLst>
                                      </p:cBhvr>
                                      <p:tavLst>
                                        <p:tav tm="0">
                                          <p:val>
                                            <p:strVal val="#ppt_x"/>
                                          </p:val>
                                        </p:tav>
                                        <p:tav tm="100000">
                                          <p:val>
                                            <p:strVal val="#ppt_x"/>
                                          </p:val>
                                        </p:tav>
                                      </p:tavLst>
                                    </p:anim>
                                    <p:anim calcmode="lin" valueType="num">
                                      <p:cBhvr>
                                        <p:cTn id="7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build="p"/>
      <p:bldP spid="9" grpId="0"/>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4146-AFD5-E6A1-2F62-3A4FDE61D9A5}"/>
              </a:ext>
            </a:extLst>
          </p:cNvPr>
          <p:cNvSpPr>
            <a:spLocks noGrp="1"/>
          </p:cNvSpPr>
          <p:nvPr>
            <p:ph type="title"/>
          </p:nvPr>
        </p:nvSpPr>
        <p:spPr>
          <a:xfrm>
            <a:off x="347592" y="169569"/>
            <a:ext cx="10793328" cy="1325563"/>
          </a:xfrm>
        </p:spPr>
        <p:txBody>
          <a:bodyPr>
            <a:normAutofit fontScale="90000"/>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Salinity</a:t>
            </a:r>
            <a:r>
              <a:rPr lang="en-US" dirty="0">
                <a:latin typeface="Calibri" panose="020F0502020204030204" pitchFamily="34" charset="0"/>
                <a:ea typeface="Calibri" panose="020F0502020204030204" pitchFamily="34" charset="0"/>
                <a:cs typeface="Calibri" panose="020F0502020204030204" pitchFamily="34" charset="0"/>
              </a:rPr>
              <a:t> as the major environmental factor determining the distribution of free-living bacteria</a:t>
            </a:r>
            <a:endParaRPr lang="en-SE" dirty="0">
              <a:latin typeface="Calibri" panose="020F050202020403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0F1ED3A2-E7D2-C8AC-B03E-20B61DF5FD54}"/>
              </a:ext>
            </a:extLst>
          </p:cNvPr>
          <p:cNvGrpSpPr/>
          <p:nvPr/>
        </p:nvGrpSpPr>
        <p:grpSpPr>
          <a:xfrm>
            <a:off x="399383" y="1690688"/>
            <a:ext cx="4785265" cy="3630716"/>
            <a:chOff x="326231" y="2303115"/>
            <a:chExt cx="5519934" cy="4188130"/>
          </a:xfrm>
        </p:grpSpPr>
        <p:pic>
          <p:nvPicPr>
            <p:cNvPr id="4" name="Picture 3">
              <a:extLst>
                <a:ext uri="{FF2B5EF4-FFF2-40B4-BE49-F238E27FC236}">
                  <a16:creationId xmlns:a16="http://schemas.microsoft.com/office/drawing/2014/main" id="{E01D128A-12DC-19F8-12C6-DECEC8AA2E84}"/>
                </a:ext>
              </a:extLst>
            </p:cNvPr>
            <p:cNvPicPr>
              <a:picLocks noChangeAspect="1"/>
            </p:cNvPicPr>
            <p:nvPr/>
          </p:nvPicPr>
          <p:blipFill>
            <a:blip r:embed="rId3"/>
            <a:stretch>
              <a:fillRect/>
            </a:stretch>
          </p:blipFill>
          <p:spPr>
            <a:xfrm>
              <a:off x="326231" y="2303115"/>
              <a:ext cx="5519934" cy="1729239"/>
            </a:xfrm>
            <a:prstGeom prst="rect">
              <a:avLst/>
            </a:prstGeom>
          </p:spPr>
        </p:pic>
        <p:pic>
          <p:nvPicPr>
            <p:cNvPr id="5" name="Picture 4" descr="A diagram of a graph showing a variety of points&#10;&#10;Description automatically generated with medium confidence">
              <a:extLst>
                <a:ext uri="{FF2B5EF4-FFF2-40B4-BE49-F238E27FC236}">
                  <a16:creationId xmlns:a16="http://schemas.microsoft.com/office/drawing/2014/main" id="{EC18C8C8-9731-F6BD-DF1B-6752CEBB8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831" y="4128013"/>
              <a:ext cx="2119524" cy="2363232"/>
            </a:xfrm>
            <a:prstGeom prst="rect">
              <a:avLst/>
            </a:prstGeom>
          </p:spPr>
        </p:pic>
      </p:grpSp>
      <p:grpSp>
        <p:nvGrpSpPr>
          <p:cNvPr id="12" name="Group 11">
            <a:extLst>
              <a:ext uri="{FF2B5EF4-FFF2-40B4-BE49-F238E27FC236}">
                <a16:creationId xmlns:a16="http://schemas.microsoft.com/office/drawing/2014/main" id="{F9B1D63E-9919-B37E-E56F-AA76D99680CE}"/>
              </a:ext>
            </a:extLst>
          </p:cNvPr>
          <p:cNvGrpSpPr/>
          <p:nvPr/>
        </p:nvGrpSpPr>
        <p:grpSpPr>
          <a:xfrm>
            <a:off x="399383" y="1556412"/>
            <a:ext cx="4201770" cy="5187893"/>
            <a:chOff x="6605872" y="167597"/>
            <a:chExt cx="5121639" cy="6323648"/>
          </a:xfrm>
        </p:grpSpPr>
        <p:pic>
          <p:nvPicPr>
            <p:cNvPr id="13" name="Picture 12">
              <a:extLst>
                <a:ext uri="{FF2B5EF4-FFF2-40B4-BE49-F238E27FC236}">
                  <a16:creationId xmlns:a16="http://schemas.microsoft.com/office/drawing/2014/main" id="{A63624F7-8A49-A3E9-77CA-2D2CF3EF9758}"/>
                </a:ext>
              </a:extLst>
            </p:cNvPr>
            <p:cNvPicPr>
              <a:picLocks noChangeAspect="1"/>
            </p:cNvPicPr>
            <p:nvPr/>
          </p:nvPicPr>
          <p:blipFill>
            <a:blip r:embed="rId5"/>
            <a:stretch>
              <a:fillRect/>
            </a:stretch>
          </p:blipFill>
          <p:spPr>
            <a:xfrm>
              <a:off x="7877931" y="2658977"/>
              <a:ext cx="2577521" cy="3832268"/>
            </a:xfrm>
            <a:prstGeom prst="rect">
              <a:avLst/>
            </a:prstGeom>
          </p:spPr>
        </p:pic>
        <p:pic>
          <p:nvPicPr>
            <p:cNvPr id="14" name="Picture 13">
              <a:extLst>
                <a:ext uri="{FF2B5EF4-FFF2-40B4-BE49-F238E27FC236}">
                  <a16:creationId xmlns:a16="http://schemas.microsoft.com/office/drawing/2014/main" id="{9859CCCD-AA4F-9900-0AA1-D1292CB471C5}"/>
                </a:ext>
              </a:extLst>
            </p:cNvPr>
            <p:cNvPicPr>
              <a:picLocks noChangeAspect="1"/>
            </p:cNvPicPr>
            <p:nvPr/>
          </p:nvPicPr>
          <p:blipFill>
            <a:blip r:embed="rId6"/>
            <a:stretch>
              <a:fillRect/>
            </a:stretch>
          </p:blipFill>
          <p:spPr>
            <a:xfrm>
              <a:off x="6605872" y="167597"/>
              <a:ext cx="5121639" cy="2209500"/>
            </a:xfrm>
            <a:prstGeom prst="rect">
              <a:avLst/>
            </a:prstGeom>
          </p:spPr>
        </p:pic>
      </p:grpSp>
      <p:grpSp>
        <p:nvGrpSpPr>
          <p:cNvPr id="9" name="Group 8">
            <a:extLst>
              <a:ext uri="{FF2B5EF4-FFF2-40B4-BE49-F238E27FC236}">
                <a16:creationId xmlns:a16="http://schemas.microsoft.com/office/drawing/2014/main" id="{972ECA11-41C8-C1C4-CC98-7291E645402C}"/>
              </a:ext>
            </a:extLst>
          </p:cNvPr>
          <p:cNvGrpSpPr/>
          <p:nvPr/>
        </p:nvGrpSpPr>
        <p:grpSpPr>
          <a:xfrm>
            <a:off x="232931" y="1536596"/>
            <a:ext cx="5118168" cy="4953120"/>
            <a:chOff x="1313798" y="428444"/>
            <a:chExt cx="6106377" cy="5909462"/>
          </a:xfrm>
        </p:grpSpPr>
        <p:pic>
          <p:nvPicPr>
            <p:cNvPr id="10" name="Picture 9">
              <a:extLst>
                <a:ext uri="{FF2B5EF4-FFF2-40B4-BE49-F238E27FC236}">
                  <a16:creationId xmlns:a16="http://schemas.microsoft.com/office/drawing/2014/main" id="{55163EF0-1FC5-8B4D-0DA4-1D68F564FD88}"/>
                </a:ext>
              </a:extLst>
            </p:cNvPr>
            <p:cNvPicPr>
              <a:picLocks noChangeAspect="1"/>
            </p:cNvPicPr>
            <p:nvPr/>
          </p:nvPicPr>
          <p:blipFill>
            <a:blip r:embed="rId7"/>
            <a:stretch>
              <a:fillRect/>
            </a:stretch>
          </p:blipFill>
          <p:spPr>
            <a:xfrm>
              <a:off x="1313798" y="428444"/>
              <a:ext cx="6106377" cy="2800741"/>
            </a:xfrm>
            <a:prstGeom prst="rect">
              <a:avLst/>
            </a:prstGeom>
          </p:spPr>
        </p:pic>
        <p:pic>
          <p:nvPicPr>
            <p:cNvPr id="11" name="Picture 10">
              <a:extLst>
                <a:ext uri="{FF2B5EF4-FFF2-40B4-BE49-F238E27FC236}">
                  <a16:creationId xmlns:a16="http://schemas.microsoft.com/office/drawing/2014/main" id="{FAAC07A0-6264-A315-3786-E2DDDCB2C56F}"/>
                </a:ext>
              </a:extLst>
            </p:cNvPr>
            <p:cNvPicPr>
              <a:picLocks noChangeAspect="1"/>
            </p:cNvPicPr>
            <p:nvPr/>
          </p:nvPicPr>
          <p:blipFill>
            <a:blip r:embed="rId8"/>
            <a:stretch>
              <a:fillRect/>
            </a:stretch>
          </p:blipFill>
          <p:spPr>
            <a:xfrm>
              <a:off x="2767955" y="3197467"/>
              <a:ext cx="3198062" cy="3140439"/>
            </a:xfrm>
            <a:prstGeom prst="rect">
              <a:avLst/>
            </a:prstGeom>
          </p:spPr>
        </p:pic>
      </p:grpSp>
      <p:pic>
        <p:nvPicPr>
          <p:cNvPr id="15" name="Picture 14">
            <a:extLst>
              <a:ext uri="{FF2B5EF4-FFF2-40B4-BE49-F238E27FC236}">
                <a16:creationId xmlns:a16="http://schemas.microsoft.com/office/drawing/2014/main" id="{1FA37FEC-D1F4-3B92-A9AC-CCE80BBD084A}"/>
              </a:ext>
            </a:extLst>
          </p:cNvPr>
          <p:cNvPicPr>
            <a:picLocks noChangeAspect="1"/>
          </p:cNvPicPr>
          <p:nvPr/>
        </p:nvPicPr>
        <p:blipFill>
          <a:blip r:embed="rId9"/>
          <a:stretch>
            <a:fillRect/>
          </a:stretch>
        </p:blipFill>
        <p:spPr>
          <a:xfrm>
            <a:off x="5744256" y="1500985"/>
            <a:ext cx="5887272" cy="1981477"/>
          </a:xfrm>
          <a:prstGeom prst="rect">
            <a:avLst/>
          </a:prstGeom>
        </p:spPr>
      </p:pic>
      <p:grpSp>
        <p:nvGrpSpPr>
          <p:cNvPr id="16" name="Group 15">
            <a:extLst>
              <a:ext uri="{FF2B5EF4-FFF2-40B4-BE49-F238E27FC236}">
                <a16:creationId xmlns:a16="http://schemas.microsoft.com/office/drawing/2014/main" id="{0EC9A951-C638-D831-203F-F79A42E6E51B}"/>
              </a:ext>
            </a:extLst>
          </p:cNvPr>
          <p:cNvGrpSpPr/>
          <p:nvPr/>
        </p:nvGrpSpPr>
        <p:grpSpPr>
          <a:xfrm>
            <a:off x="5596598" y="3503658"/>
            <a:ext cx="6182588" cy="1869695"/>
            <a:chOff x="5500568" y="1826494"/>
            <a:chExt cx="6182588" cy="1869695"/>
          </a:xfrm>
        </p:grpSpPr>
        <p:pic>
          <p:nvPicPr>
            <p:cNvPr id="17" name="Picture 16">
              <a:extLst>
                <a:ext uri="{FF2B5EF4-FFF2-40B4-BE49-F238E27FC236}">
                  <a16:creationId xmlns:a16="http://schemas.microsoft.com/office/drawing/2014/main" id="{4B1BA013-4A1A-0675-70DE-C81F3DF231C9}"/>
                </a:ext>
              </a:extLst>
            </p:cNvPr>
            <p:cNvPicPr>
              <a:picLocks noChangeAspect="1"/>
            </p:cNvPicPr>
            <p:nvPr/>
          </p:nvPicPr>
          <p:blipFill>
            <a:blip r:embed="rId10"/>
            <a:stretch>
              <a:fillRect/>
            </a:stretch>
          </p:blipFill>
          <p:spPr>
            <a:xfrm>
              <a:off x="6096000" y="1826494"/>
              <a:ext cx="4991725" cy="1316836"/>
            </a:xfrm>
            <a:prstGeom prst="rect">
              <a:avLst/>
            </a:prstGeom>
          </p:spPr>
        </p:pic>
        <p:pic>
          <p:nvPicPr>
            <p:cNvPr id="18" name="Picture 17">
              <a:extLst>
                <a:ext uri="{FF2B5EF4-FFF2-40B4-BE49-F238E27FC236}">
                  <a16:creationId xmlns:a16="http://schemas.microsoft.com/office/drawing/2014/main" id="{0074514D-5A53-9048-FBFF-758DD7484894}"/>
                </a:ext>
              </a:extLst>
            </p:cNvPr>
            <p:cNvPicPr>
              <a:picLocks noChangeAspect="1"/>
            </p:cNvPicPr>
            <p:nvPr/>
          </p:nvPicPr>
          <p:blipFill>
            <a:blip r:embed="rId11"/>
            <a:stretch>
              <a:fillRect/>
            </a:stretch>
          </p:blipFill>
          <p:spPr>
            <a:xfrm>
              <a:off x="5500568" y="3124609"/>
              <a:ext cx="6182588" cy="571580"/>
            </a:xfrm>
            <a:prstGeom prst="rect">
              <a:avLst/>
            </a:prstGeom>
          </p:spPr>
        </p:pic>
      </p:grpSp>
      <p:grpSp>
        <p:nvGrpSpPr>
          <p:cNvPr id="19" name="Group 18">
            <a:extLst>
              <a:ext uri="{FF2B5EF4-FFF2-40B4-BE49-F238E27FC236}">
                <a16:creationId xmlns:a16="http://schemas.microsoft.com/office/drawing/2014/main" id="{F7E185C8-AF7F-D723-C9FC-BB7DDD654E06}"/>
              </a:ext>
            </a:extLst>
          </p:cNvPr>
          <p:cNvGrpSpPr/>
          <p:nvPr/>
        </p:nvGrpSpPr>
        <p:grpSpPr>
          <a:xfrm>
            <a:off x="5596598" y="5390194"/>
            <a:ext cx="6693621" cy="1370952"/>
            <a:chOff x="991161" y="2866259"/>
            <a:chExt cx="10362639" cy="2122421"/>
          </a:xfrm>
        </p:grpSpPr>
        <p:pic>
          <p:nvPicPr>
            <p:cNvPr id="20" name="Picture 19">
              <a:extLst>
                <a:ext uri="{FF2B5EF4-FFF2-40B4-BE49-F238E27FC236}">
                  <a16:creationId xmlns:a16="http://schemas.microsoft.com/office/drawing/2014/main" id="{E77022A8-97E8-9B89-EF63-8490EA85775D}"/>
                </a:ext>
              </a:extLst>
            </p:cNvPr>
            <p:cNvPicPr>
              <a:picLocks noChangeAspect="1"/>
            </p:cNvPicPr>
            <p:nvPr/>
          </p:nvPicPr>
          <p:blipFill>
            <a:blip r:embed="rId12"/>
            <a:stretch>
              <a:fillRect/>
            </a:stretch>
          </p:blipFill>
          <p:spPr>
            <a:xfrm>
              <a:off x="991161" y="3493405"/>
              <a:ext cx="10209678" cy="1495275"/>
            </a:xfrm>
            <a:prstGeom prst="rect">
              <a:avLst/>
            </a:prstGeom>
          </p:spPr>
        </p:pic>
        <p:pic>
          <p:nvPicPr>
            <p:cNvPr id="21" name="Picture 20">
              <a:extLst>
                <a:ext uri="{FF2B5EF4-FFF2-40B4-BE49-F238E27FC236}">
                  <a16:creationId xmlns:a16="http://schemas.microsoft.com/office/drawing/2014/main" id="{F579ACE6-7F0C-4576-2A9F-1F5D43C8B2A0}"/>
                </a:ext>
              </a:extLst>
            </p:cNvPr>
            <p:cNvPicPr>
              <a:picLocks noChangeAspect="1"/>
            </p:cNvPicPr>
            <p:nvPr/>
          </p:nvPicPr>
          <p:blipFill>
            <a:blip r:embed="rId13"/>
            <a:stretch>
              <a:fillRect/>
            </a:stretch>
          </p:blipFill>
          <p:spPr>
            <a:xfrm>
              <a:off x="991161" y="2866259"/>
              <a:ext cx="3823849" cy="627145"/>
            </a:xfrm>
            <a:prstGeom prst="rect">
              <a:avLst/>
            </a:prstGeom>
          </p:spPr>
        </p:pic>
        <p:sp>
          <p:nvSpPr>
            <p:cNvPr id="22" name="Rectangle 21">
              <a:extLst>
                <a:ext uri="{FF2B5EF4-FFF2-40B4-BE49-F238E27FC236}">
                  <a16:creationId xmlns:a16="http://schemas.microsoft.com/office/drawing/2014/main" id="{70217721-2A41-A919-6BB9-FF031EE73AFF}"/>
                </a:ext>
              </a:extLst>
            </p:cNvPr>
            <p:cNvSpPr/>
            <p:nvPr/>
          </p:nvSpPr>
          <p:spPr>
            <a:xfrm>
              <a:off x="10058400" y="4586990"/>
              <a:ext cx="1295400" cy="4016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27736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0"/>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12"/>
                                        </p:tgtEl>
                                      </p:cBhvr>
                                    </p:animEffect>
                                    <p:anim calcmode="lin" valueType="num">
                                      <p:cBhvr>
                                        <p:cTn id="28" dur="1000"/>
                                        <p:tgtEl>
                                          <p:spTgt spid="12"/>
                                        </p:tgtEl>
                                        <p:attrNameLst>
                                          <p:attrName>ppt_x</p:attrName>
                                        </p:attrNameLst>
                                      </p:cBhvr>
                                      <p:tavLst>
                                        <p:tav tm="0">
                                          <p:val>
                                            <p:strVal val="ppt_x"/>
                                          </p:val>
                                        </p:tav>
                                        <p:tav tm="100000">
                                          <p:val>
                                            <p:strVal val="ppt_x"/>
                                          </p:val>
                                        </p:tav>
                                      </p:tavLst>
                                    </p:anim>
                                    <p:anim calcmode="lin" valueType="num">
                                      <p:cBhvr>
                                        <p:cTn id="29" dur="1000"/>
                                        <p:tgtEl>
                                          <p:spTgt spid="12"/>
                                        </p:tgtEl>
                                        <p:attrNameLst>
                                          <p:attrName>ppt_y</p:attrName>
                                        </p:attrNameLst>
                                      </p:cBhvr>
                                      <p:tavLst>
                                        <p:tav tm="0">
                                          <p:val>
                                            <p:strVal val="ppt_y"/>
                                          </p:val>
                                        </p:tav>
                                        <p:tav tm="100000">
                                          <p:val>
                                            <p:strVal val="ppt_y+.1"/>
                                          </p:val>
                                        </p:tav>
                                      </p:tavLst>
                                    </p:anim>
                                    <p:set>
                                      <p:cBhvr>
                                        <p:cTn id="30" dur="1" fill="hold">
                                          <p:stCondLst>
                                            <p:cond delay="9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A6EF-379B-26B1-7E82-76C5430BD99B}"/>
              </a:ext>
            </a:extLst>
          </p:cNvPr>
          <p:cNvSpPr>
            <a:spLocks noGrp="1"/>
          </p:cNvSpPr>
          <p:nvPr>
            <p:ph type="title"/>
          </p:nvPr>
        </p:nvSpPr>
        <p:spPr>
          <a:xfrm>
            <a:off x="838200" y="4905"/>
            <a:ext cx="10515600" cy="1325563"/>
          </a:xfrm>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DNA metabarcoding</a:t>
            </a:r>
            <a:endParaRPr lang="en-GB" dirty="0">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descr="Diagram&#10;&#10;Description automatically generated">
            <a:extLst>
              <a:ext uri="{FF2B5EF4-FFF2-40B4-BE49-F238E27FC236}">
                <a16:creationId xmlns:a16="http://schemas.microsoft.com/office/drawing/2014/main" id="{943651B5-A20A-3006-1BC2-D4CCCA0B9F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3429" y="2954140"/>
            <a:ext cx="10485141" cy="3538735"/>
          </a:xfrm>
        </p:spPr>
      </p:pic>
      <p:sp>
        <p:nvSpPr>
          <p:cNvPr id="6" name="TextBox 5">
            <a:extLst>
              <a:ext uri="{FF2B5EF4-FFF2-40B4-BE49-F238E27FC236}">
                <a16:creationId xmlns:a16="http://schemas.microsoft.com/office/drawing/2014/main" id="{2FACC764-5170-31BD-00EE-16E80A51E1D1}"/>
              </a:ext>
            </a:extLst>
          </p:cNvPr>
          <p:cNvSpPr txBox="1"/>
          <p:nvPr/>
        </p:nvSpPr>
        <p:spPr>
          <a:xfrm>
            <a:off x="5089986" y="6456749"/>
            <a:ext cx="2012026" cy="369332"/>
          </a:xfrm>
          <a:prstGeom prst="rect">
            <a:avLst/>
          </a:prstGeom>
          <a:noFill/>
        </p:spPr>
        <p:txBody>
          <a:bodyPr wrap="none" rtlCol="0">
            <a:spAutoFit/>
          </a:bodyPr>
          <a:lstStyle/>
          <a:p>
            <a:pPr algn="ctr"/>
            <a:r>
              <a:rPr lang="pl-PL" dirty="0">
                <a:latin typeface="Calibri" panose="020F0502020204030204" pitchFamily="34" charset="0"/>
                <a:ea typeface="Calibri" panose="020F0502020204030204" pitchFamily="34" charset="0"/>
                <a:cs typeface="Calibri" panose="020F0502020204030204" pitchFamily="34" charset="0"/>
              </a:rPr>
              <a:t>www.allgenetics.eu</a:t>
            </a:r>
            <a:endParaRPr lang="en-GB"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D70D89C-F598-F00C-8300-5F0E2F056569}"/>
              </a:ext>
            </a:extLst>
          </p:cNvPr>
          <p:cNvSpPr txBox="1"/>
          <p:nvPr/>
        </p:nvSpPr>
        <p:spPr>
          <a:xfrm>
            <a:off x="1083511" y="2515305"/>
            <a:ext cx="2070567" cy="369332"/>
          </a:xfrm>
          <a:prstGeom prst="rect">
            <a:avLst/>
          </a:prstGeom>
          <a:noFill/>
        </p:spPr>
        <p:txBody>
          <a:bodyPr wrap="none" rtlCol="0">
            <a:spAutoFit/>
          </a:bodyPr>
          <a:lstStyle/>
          <a:p>
            <a:r>
              <a:rPr lang="pl-PL" b="1" dirty="0" err="1">
                <a:latin typeface="Calibri" panose="020F0502020204030204" pitchFamily="34" charset="0"/>
                <a:ea typeface="Calibri" panose="020F0502020204030204" pitchFamily="34" charset="0"/>
                <a:cs typeface="Calibri" panose="020F0502020204030204" pitchFamily="34" charset="0"/>
              </a:rPr>
              <a:t>Environmental</a:t>
            </a:r>
            <a:r>
              <a:rPr lang="pl-PL" b="1" dirty="0">
                <a:latin typeface="Calibri" panose="020F0502020204030204" pitchFamily="34" charset="0"/>
                <a:ea typeface="Calibri" panose="020F0502020204030204" pitchFamily="34" charset="0"/>
                <a:cs typeface="Calibri" panose="020F0502020204030204" pitchFamily="34" charset="0"/>
              </a:rPr>
              <a:t> DNA</a:t>
            </a:r>
            <a:endParaRPr lang="en-GB" b="1"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D87BBD76-659D-D2CF-9790-13E8ECE73C0E}"/>
              </a:ext>
            </a:extLst>
          </p:cNvPr>
          <p:cNvSpPr txBox="1"/>
          <p:nvPr/>
        </p:nvSpPr>
        <p:spPr>
          <a:xfrm>
            <a:off x="3513089" y="1684308"/>
            <a:ext cx="4198393" cy="1200329"/>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Shotgun metagenomics</a:t>
            </a:r>
            <a:endParaRPr lang="en-US"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Fragment and sequence all!</a:t>
            </a:r>
          </a:p>
          <a:p>
            <a:r>
              <a:rPr lang="en-US" b="1" dirty="0">
                <a:latin typeface="Calibri" panose="020F0502020204030204" pitchFamily="34" charset="0"/>
                <a:ea typeface="Calibri" panose="020F0502020204030204" pitchFamily="34" charset="0"/>
                <a:cs typeface="Calibri" panose="020F0502020204030204" pitchFamily="34" charset="0"/>
              </a:rPr>
              <a:t>	Metabarcoding</a:t>
            </a:r>
          </a:p>
          <a:p>
            <a:r>
              <a:rPr lang="en-US" dirty="0">
                <a:latin typeface="Calibri" panose="020F0502020204030204" pitchFamily="34" charset="0"/>
                <a:ea typeface="Calibri" panose="020F0502020204030204" pitchFamily="34" charset="0"/>
                <a:cs typeface="Calibri" panose="020F0502020204030204" pitchFamily="34" charset="0"/>
              </a:rPr>
              <a:t>Amplify m</a:t>
            </a:r>
            <a:r>
              <a:rPr lang="pl-PL" dirty="0">
                <a:latin typeface="Calibri" panose="020F0502020204030204" pitchFamily="34" charset="0"/>
                <a:ea typeface="Calibri" panose="020F0502020204030204" pitchFamily="34" charset="0"/>
                <a:cs typeface="Calibri" panose="020F0502020204030204" pitchFamily="34" charset="0"/>
              </a:rPr>
              <a:t>arker gene</a:t>
            </a:r>
            <a:r>
              <a:rPr lang="en-US" dirty="0">
                <a:latin typeface="Calibri" panose="020F0502020204030204" pitchFamily="34" charset="0"/>
                <a:ea typeface="Calibri" panose="020F0502020204030204" pitchFamily="34" charset="0"/>
                <a:cs typeface="Calibri" panose="020F0502020204030204" pitchFamily="34" charset="0"/>
              </a:rPr>
              <a:t>s (16S, 18S, ITS, COI…)</a:t>
            </a:r>
          </a:p>
        </p:txBody>
      </p:sp>
      <p:sp>
        <p:nvSpPr>
          <p:cNvPr id="9" name="TextBox 8">
            <a:extLst>
              <a:ext uri="{FF2B5EF4-FFF2-40B4-BE49-F238E27FC236}">
                <a16:creationId xmlns:a16="http://schemas.microsoft.com/office/drawing/2014/main" id="{DE3D33D5-F6AB-2A67-2236-F7D7B348C384}"/>
              </a:ext>
            </a:extLst>
          </p:cNvPr>
          <p:cNvSpPr txBox="1"/>
          <p:nvPr/>
        </p:nvSpPr>
        <p:spPr>
          <a:xfrm>
            <a:off x="7973092" y="1719059"/>
            <a:ext cx="4480518" cy="1200329"/>
          </a:xfrm>
          <a:prstGeom prst="rect">
            <a:avLst/>
          </a:prstGeom>
          <a:noFill/>
        </p:spPr>
        <p:txBody>
          <a:bodyPr wrap="square" rtlCol="0">
            <a:sp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Bioinformatic analysis</a:t>
            </a:r>
          </a:p>
          <a:p>
            <a:r>
              <a:rPr lang="en-US" b="1" dirty="0">
                <a:latin typeface="Calibri" panose="020F0502020204030204" pitchFamily="34" charset="0"/>
                <a:ea typeface="Calibri" panose="020F0502020204030204" pitchFamily="34" charset="0"/>
                <a:cs typeface="Calibri" panose="020F0502020204030204" pitchFamily="34" charset="0"/>
              </a:rPr>
              <a:t>Detected taxa</a:t>
            </a:r>
            <a:r>
              <a:rPr lang="en-US" dirty="0">
                <a:latin typeface="Calibri" panose="020F0502020204030204" pitchFamily="34" charset="0"/>
                <a:ea typeface="Calibri" panose="020F0502020204030204" pitchFamily="34" charset="0"/>
                <a:cs typeface="Calibri" panose="020F0502020204030204" pitchFamily="34" charset="0"/>
              </a:rPr>
              <a:t> and their</a:t>
            </a:r>
            <a:br>
              <a:rPr lang="en-US" dirty="0">
                <a:latin typeface="Calibri" panose="020F0502020204030204" pitchFamily="34" charset="0"/>
                <a:ea typeface="Calibri" panose="020F0502020204030204" pitchFamily="34" charset="0"/>
                <a:cs typeface="Calibri" panose="020F0502020204030204" pitchFamily="34" charset="0"/>
              </a:rPr>
            </a:br>
            <a:r>
              <a:rPr lang="en-US" b="1" dirty="0">
                <a:latin typeface="Calibri" panose="020F0502020204030204" pitchFamily="34" charset="0"/>
                <a:ea typeface="Calibri" panose="020F0502020204030204" pitchFamily="34" charset="0"/>
                <a:cs typeface="Calibri" panose="020F0502020204030204" pitchFamily="34" charset="0"/>
              </a:rPr>
              <a:t>relative abundance </a:t>
            </a:r>
            <a:br>
              <a:rPr lang="en-US" b="1"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(closer to absolute with a </a:t>
            </a:r>
            <a:r>
              <a:rPr lang="en-US" b="1" dirty="0">
                <a:latin typeface="Calibri" panose="020F0502020204030204" pitchFamily="34" charset="0"/>
                <a:ea typeface="Calibri" panose="020F0502020204030204" pitchFamily="34" charset="0"/>
                <a:cs typeface="Calibri" panose="020F0502020204030204" pitchFamily="34" charset="0"/>
              </a:rPr>
              <a:t>spike-in</a:t>
            </a:r>
            <a:r>
              <a:rPr lang="en-US" dirty="0">
                <a:latin typeface="Calibri" panose="020F0502020204030204" pitchFamily="34" charset="0"/>
                <a:ea typeface="Calibri" panose="020F0502020204030204" pitchFamily="34" charset="0"/>
                <a:cs typeface="Calibri" panose="020F0502020204030204" pitchFamily="34" charset="0"/>
              </a:rPr>
              <a:t>)</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713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D122B-8E70-BD37-CC71-967308FC02CD}"/>
              </a:ext>
            </a:extLst>
          </p:cNvPr>
          <p:cNvSpPr>
            <a:spLocks noGrp="1"/>
          </p:cNvSpPr>
          <p:nvPr>
            <p:ph type="title"/>
          </p:nvPr>
        </p:nvSpPr>
        <p:spPr>
          <a:xfrm>
            <a:off x="838200" y="-233217"/>
            <a:ext cx="10515600" cy="1325563"/>
          </a:xfrm>
        </p:spPr>
        <p:txBody>
          <a:bodyPr/>
          <a:lstStyle/>
          <a:p>
            <a:pPr algn="ctr"/>
            <a:r>
              <a:rPr lang="en-US" dirty="0"/>
              <a:t>DNA metabarcoding-based monitoring</a:t>
            </a:r>
            <a:endParaRPr lang="en-SE" dirty="0"/>
          </a:p>
        </p:txBody>
      </p:sp>
      <p:pic>
        <p:nvPicPr>
          <p:cNvPr id="4" name="Picture 2" descr="Fig. 1">
            <a:extLst>
              <a:ext uri="{FF2B5EF4-FFF2-40B4-BE49-F238E27FC236}">
                <a16:creationId xmlns:a16="http://schemas.microsoft.com/office/drawing/2014/main" id="{D5ADBBFA-0E8A-D42A-FE99-434717563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40" y="2235977"/>
            <a:ext cx="4484177" cy="45008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005F61B-25B4-5194-1041-959E854E49D8}"/>
              </a:ext>
            </a:extLst>
          </p:cNvPr>
          <p:cNvGrpSpPr/>
          <p:nvPr/>
        </p:nvGrpSpPr>
        <p:grpSpPr>
          <a:xfrm>
            <a:off x="6333744" y="1138685"/>
            <a:ext cx="4648200" cy="5385480"/>
            <a:chOff x="838200" y="1549476"/>
            <a:chExt cx="4006555" cy="4642060"/>
          </a:xfrm>
        </p:grpSpPr>
        <p:grpSp>
          <p:nvGrpSpPr>
            <p:cNvPr id="6" name="Group 5">
              <a:extLst>
                <a:ext uri="{FF2B5EF4-FFF2-40B4-BE49-F238E27FC236}">
                  <a16:creationId xmlns:a16="http://schemas.microsoft.com/office/drawing/2014/main" id="{7071A6BB-A01C-1C0A-C6DC-533606EEDC42}"/>
                </a:ext>
              </a:extLst>
            </p:cNvPr>
            <p:cNvGrpSpPr/>
            <p:nvPr/>
          </p:nvGrpSpPr>
          <p:grpSpPr>
            <a:xfrm>
              <a:off x="838200" y="1734142"/>
              <a:ext cx="4006555" cy="4457394"/>
              <a:chOff x="-9702" y="666464"/>
              <a:chExt cx="5015133" cy="5579462"/>
            </a:xfrm>
          </p:grpSpPr>
          <p:pic>
            <p:nvPicPr>
              <p:cNvPr id="7" name="Picture 6" descr="A screenshot of a screen shot of a chart&#10;&#10;Description automatically generated">
                <a:extLst>
                  <a:ext uri="{FF2B5EF4-FFF2-40B4-BE49-F238E27FC236}">
                    <a16:creationId xmlns:a16="http://schemas.microsoft.com/office/drawing/2014/main" id="{8D673F82-37B3-C597-666A-738407F47528}"/>
                  </a:ext>
                </a:extLst>
              </p:cNvPr>
              <p:cNvPicPr>
                <a:picLocks noChangeAspect="1"/>
              </p:cNvPicPr>
              <p:nvPr/>
            </p:nvPicPr>
            <p:blipFill>
              <a:blip r:embed="rId4">
                <a:extLst>
                  <a:ext uri="{28A0092B-C50C-407E-A947-70E740481C1C}">
                    <a14:useLocalDpi xmlns:a14="http://schemas.microsoft.com/office/drawing/2010/main" val="0"/>
                  </a:ext>
                </a:extLst>
              </a:blip>
              <a:srcRect l="28557" r="28749" b="66349"/>
              <a:stretch/>
            </p:blipFill>
            <p:spPr>
              <a:xfrm>
                <a:off x="0" y="666464"/>
                <a:ext cx="5005431" cy="5579462"/>
              </a:xfrm>
              <a:prstGeom prst="rect">
                <a:avLst/>
              </a:prstGeom>
            </p:spPr>
          </p:pic>
          <p:sp>
            <p:nvSpPr>
              <p:cNvPr id="8" name="Rectangle 7">
                <a:extLst>
                  <a:ext uri="{FF2B5EF4-FFF2-40B4-BE49-F238E27FC236}">
                    <a16:creationId xmlns:a16="http://schemas.microsoft.com/office/drawing/2014/main" id="{C3A47DF7-18EA-BF58-CE6F-E18EC59942D6}"/>
                  </a:ext>
                </a:extLst>
              </p:cNvPr>
              <p:cNvSpPr/>
              <p:nvPr/>
            </p:nvSpPr>
            <p:spPr>
              <a:xfrm>
                <a:off x="214170" y="870857"/>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Rectangle 8">
                <a:extLst>
                  <a:ext uri="{FF2B5EF4-FFF2-40B4-BE49-F238E27FC236}">
                    <a16:creationId xmlns:a16="http://schemas.microsoft.com/office/drawing/2014/main" id="{DE150394-7078-B84D-D621-4E6A7B51DB42}"/>
                  </a:ext>
                </a:extLst>
              </p:cNvPr>
              <p:cNvSpPr/>
              <p:nvPr/>
            </p:nvSpPr>
            <p:spPr>
              <a:xfrm>
                <a:off x="-9702" y="5868428"/>
                <a:ext cx="268842" cy="333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sp>
          <p:nvSpPr>
            <p:cNvPr id="11" name="TextBox 10">
              <a:extLst>
                <a:ext uri="{FF2B5EF4-FFF2-40B4-BE49-F238E27FC236}">
                  <a16:creationId xmlns:a16="http://schemas.microsoft.com/office/drawing/2014/main" id="{611B8E8E-6231-B99E-9F1A-9FD0E7D98E02}"/>
                </a:ext>
              </a:extLst>
            </p:cNvPr>
            <p:cNvSpPr txBox="1"/>
            <p:nvPr/>
          </p:nvSpPr>
          <p:spPr>
            <a:xfrm>
              <a:off x="2412959" y="1549476"/>
              <a:ext cx="1250663" cy="369332"/>
            </a:xfrm>
            <a:prstGeom prst="rect">
              <a:avLst/>
            </a:prstGeom>
            <a:noFill/>
          </p:spPr>
          <p:txBody>
            <a:bodyPr wrap="none" rtlCol="0">
              <a:spAutoFit/>
            </a:bodyPr>
            <a:lstStyle/>
            <a:p>
              <a:r>
                <a:rPr lang="en-US" b="1" dirty="0"/>
                <a:t>2019-2020</a:t>
              </a:r>
              <a:endParaRPr lang="en-SE" b="1" dirty="0"/>
            </a:p>
          </p:txBody>
        </p:sp>
      </p:grpSp>
      <p:grpSp>
        <p:nvGrpSpPr>
          <p:cNvPr id="31" name="Group 30">
            <a:extLst>
              <a:ext uri="{FF2B5EF4-FFF2-40B4-BE49-F238E27FC236}">
                <a16:creationId xmlns:a16="http://schemas.microsoft.com/office/drawing/2014/main" id="{E2BB1519-6519-B25A-DF53-1D90BE229355}"/>
              </a:ext>
            </a:extLst>
          </p:cNvPr>
          <p:cNvGrpSpPr/>
          <p:nvPr/>
        </p:nvGrpSpPr>
        <p:grpSpPr>
          <a:xfrm>
            <a:off x="822976" y="854857"/>
            <a:ext cx="3976114" cy="1381120"/>
            <a:chOff x="2585547" y="1966708"/>
            <a:chExt cx="7020905" cy="2438741"/>
          </a:xfrm>
        </p:grpSpPr>
        <p:pic>
          <p:nvPicPr>
            <p:cNvPr id="28" name="Picture 27">
              <a:extLst>
                <a:ext uri="{FF2B5EF4-FFF2-40B4-BE49-F238E27FC236}">
                  <a16:creationId xmlns:a16="http://schemas.microsoft.com/office/drawing/2014/main" id="{C1D687C2-0603-1DB7-BEAD-D69496FC5565}"/>
                </a:ext>
              </a:extLst>
            </p:cNvPr>
            <p:cNvPicPr>
              <a:picLocks noChangeAspect="1"/>
            </p:cNvPicPr>
            <p:nvPr/>
          </p:nvPicPr>
          <p:blipFill>
            <a:blip r:embed="rId5"/>
            <a:stretch>
              <a:fillRect/>
            </a:stretch>
          </p:blipFill>
          <p:spPr>
            <a:xfrm>
              <a:off x="2585547" y="2452551"/>
              <a:ext cx="7020905" cy="1952898"/>
            </a:xfrm>
            <a:prstGeom prst="rect">
              <a:avLst/>
            </a:prstGeom>
          </p:spPr>
        </p:pic>
        <p:pic>
          <p:nvPicPr>
            <p:cNvPr id="30" name="Picture 29">
              <a:extLst>
                <a:ext uri="{FF2B5EF4-FFF2-40B4-BE49-F238E27FC236}">
                  <a16:creationId xmlns:a16="http://schemas.microsoft.com/office/drawing/2014/main" id="{BD57080A-0CB9-28E7-EC21-C282EF19414E}"/>
                </a:ext>
              </a:extLst>
            </p:cNvPr>
            <p:cNvPicPr>
              <a:picLocks noChangeAspect="1"/>
            </p:cNvPicPr>
            <p:nvPr/>
          </p:nvPicPr>
          <p:blipFill>
            <a:blip r:embed="rId6"/>
            <a:stretch>
              <a:fillRect/>
            </a:stretch>
          </p:blipFill>
          <p:spPr>
            <a:xfrm>
              <a:off x="2590543" y="1966708"/>
              <a:ext cx="2486372" cy="485843"/>
            </a:xfrm>
            <a:prstGeom prst="rect">
              <a:avLst/>
            </a:prstGeom>
          </p:spPr>
        </p:pic>
      </p:grpSp>
      <p:pic>
        <p:nvPicPr>
          <p:cNvPr id="5" name="Picture 4" descr="A red circle with white text with London Underground in the background&#10;&#10;Description automatically generated">
            <a:extLst>
              <a:ext uri="{FF2B5EF4-FFF2-40B4-BE49-F238E27FC236}">
                <a16:creationId xmlns:a16="http://schemas.microsoft.com/office/drawing/2014/main" id="{6CDAEDAC-D7B1-DACC-A4F5-EA550CF615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703" y="4921196"/>
            <a:ext cx="1977320" cy="1482990"/>
          </a:xfrm>
          <a:prstGeom prst="rect">
            <a:avLst/>
          </a:prstGeom>
        </p:spPr>
      </p:pic>
      <p:sp>
        <p:nvSpPr>
          <p:cNvPr id="32" name="Multiplication Sign 31">
            <a:extLst>
              <a:ext uri="{FF2B5EF4-FFF2-40B4-BE49-F238E27FC236}">
                <a16:creationId xmlns:a16="http://schemas.microsoft.com/office/drawing/2014/main" id="{58D20DD0-D119-D1C3-0DDA-4C09E4481C67}"/>
              </a:ext>
            </a:extLst>
          </p:cNvPr>
          <p:cNvSpPr/>
          <p:nvPr/>
        </p:nvSpPr>
        <p:spPr>
          <a:xfrm>
            <a:off x="2879411" y="2092252"/>
            <a:ext cx="2675919" cy="3362059"/>
          </a:xfrm>
          <a:prstGeom prst="mathMultiply">
            <a:avLst>
              <a:gd name="adj1" fmla="val 17028"/>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374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B055-B5D4-32A8-8DCE-0F931D984E79}"/>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Salinity has a dominant impact on bacterial but not protist community composition</a:t>
            </a:r>
            <a:endParaRPr lang="en-SE" dirty="0">
              <a:latin typeface="Calibri" panose="020F0502020204030204" pitchFamily="34" charset="0"/>
              <a:ea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6AF63BE6-005C-8E15-42AC-6575626A48D8}"/>
              </a:ext>
            </a:extLst>
          </p:cNvPr>
          <p:cNvSpPr>
            <a:spLocks noGrp="1"/>
          </p:cNvSpPr>
          <p:nvPr>
            <p:ph type="body" idx="1"/>
          </p:nvPr>
        </p:nvSpPr>
        <p:spPr/>
        <p:txBody>
          <a:bodyPr>
            <a:normAutofit/>
          </a:bodyPr>
          <a:lstStyle/>
          <a:p>
            <a:r>
              <a:rPr lang="en-US" sz="3600" dirty="0">
                <a:solidFill>
                  <a:srgbClr val="7A0177"/>
                </a:solidFill>
                <a:latin typeface="Calibri" panose="020F0502020204030204" pitchFamily="34" charset="0"/>
                <a:ea typeface="Calibri" panose="020F0502020204030204" pitchFamily="34" charset="0"/>
                <a:cs typeface="Calibri" panose="020F0502020204030204" pitchFamily="34" charset="0"/>
              </a:rPr>
              <a:t>Bacteria</a:t>
            </a:r>
            <a:endParaRPr lang="en-SE" sz="3600" dirty="0">
              <a:solidFill>
                <a:srgbClr val="7A0177"/>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 Placeholder 9">
            <a:extLst>
              <a:ext uri="{FF2B5EF4-FFF2-40B4-BE49-F238E27FC236}">
                <a16:creationId xmlns:a16="http://schemas.microsoft.com/office/drawing/2014/main" id="{85D21F3D-6433-9450-841A-13805A803524}"/>
              </a:ext>
            </a:extLst>
          </p:cNvPr>
          <p:cNvSpPr>
            <a:spLocks noGrp="1"/>
          </p:cNvSpPr>
          <p:nvPr>
            <p:ph type="body" sz="quarter" idx="3"/>
          </p:nvPr>
        </p:nvSpPr>
        <p:spPr/>
        <p:txBody>
          <a:bodyPr>
            <a:normAutofit/>
          </a:bodyPr>
          <a:lstStyle/>
          <a:p>
            <a:r>
              <a:rPr lang="en-US" sz="3600" dirty="0">
                <a:solidFill>
                  <a:srgbClr val="1C9099"/>
                </a:solidFill>
                <a:latin typeface="Calibri" panose="020F0502020204030204" pitchFamily="34" charset="0"/>
                <a:ea typeface="Calibri" panose="020F0502020204030204" pitchFamily="34" charset="0"/>
                <a:cs typeface="Calibri" panose="020F0502020204030204" pitchFamily="34" charset="0"/>
              </a:rPr>
              <a:t>Protists</a:t>
            </a:r>
            <a:endParaRPr lang="en-SE" sz="3600" dirty="0">
              <a:solidFill>
                <a:srgbClr val="1C9099"/>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7098DA46-81E7-F926-DE10-F885CF1A9286}"/>
              </a:ext>
            </a:extLst>
          </p:cNvPr>
          <p:cNvSpPr/>
          <p:nvPr/>
        </p:nvSpPr>
        <p:spPr>
          <a:xfrm>
            <a:off x="302175" y="2442363"/>
            <a:ext cx="256556" cy="313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83FA5BE1-992A-DC51-163E-01B422DDDD9B}"/>
              </a:ext>
            </a:extLst>
          </p:cNvPr>
          <p:cNvSpPr/>
          <p:nvPr/>
        </p:nvSpPr>
        <p:spPr>
          <a:xfrm>
            <a:off x="6066124" y="2596227"/>
            <a:ext cx="260997" cy="318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pic>
        <p:nvPicPr>
          <p:cNvPr id="22" name="Content Placeholder 21">
            <a:extLst>
              <a:ext uri="{FF2B5EF4-FFF2-40B4-BE49-F238E27FC236}">
                <a16:creationId xmlns:a16="http://schemas.microsoft.com/office/drawing/2014/main" id="{C53321CC-9B40-D115-6FEF-412B1B1B0815}"/>
              </a:ext>
            </a:extLst>
          </p:cNvPr>
          <p:cNvPicPr>
            <a:picLocks noGrp="1" noChangeAspect="1"/>
          </p:cNvPicPr>
          <p:nvPr>
            <p:ph sz="quarter" idx="4"/>
          </p:nvPr>
        </p:nvPicPr>
        <p:blipFill>
          <a:blip r:embed="rId3">
            <a:extLst>
              <a:ext uri="{96DAC541-7B7A-43D3-8B79-37D633B846F1}">
                <asvg:svgBlip xmlns:asvg="http://schemas.microsoft.com/office/drawing/2016/SVG/main" r:embed="rId4"/>
              </a:ext>
            </a:extLst>
          </a:blip>
          <a:stretch>
            <a:fillRect/>
          </a:stretch>
        </p:blipFill>
        <p:spPr>
          <a:xfrm>
            <a:off x="6241940" y="2442362"/>
            <a:ext cx="4806156" cy="3723079"/>
          </a:xfrm>
        </p:spPr>
      </p:pic>
      <p:pic>
        <p:nvPicPr>
          <p:cNvPr id="19" name="Content Placeholder 18">
            <a:extLst>
              <a:ext uri="{FF2B5EF4-FFF2-40B4-BE49-F238E27FC236}">
                <a16:creationId xmlns:a16="http://schemas.microsoft.com/office/drawing/2014/main" id="{577025A6-0F40-861E-67F8-981B11199A28}"/>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1015603" y="2442363"/>
            <a:ext cx="4806156" cy="3723079"/>
          </a:xfrm>
        </p:spPr>
      </p:pic>
    </p:spTree>
    <p:extLst>
      <p:ext uri="{BB962C8B-B14F-4D97-AF65-F5344CB8AC3E}">
        <p14:creationId xmlns:p14="http://schemas.microsoft.com/office/powerpoint/2010/main" val="912986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graph&#10;&#10;Description automatically generated">
            <a:extLst>
              <a:ext uri="{FF2B5EF4-FFF2-40B4-BE49-F238E27FC236}">
                <a16:creationId xmlns:a16="http://schemas.microsoft.com/office/drawing/2014/main" id="{A5B73A02-BBEF-B67F-55ED-AAD19A646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654" y="940092"/>
            <a:ext cx="4168025" cy="3078000"/>
          </a:xfrm>
          <a:prstGeom prst="rect">
            <a:avLst/>
          </a:prstGeom>
        </p:spPr>
      </p:pic>
      <p:grpSp>
        <p:nvGrpSpPr>
          <p:cNvPr id="17" name="Group 16">
            <a:extLst>
              <a:ext uri="{FF2B5EF4-FFF2-40B4-BE49-F238E27FC236}">
                <a16:creationId xmlns:a16="http://schemas.microsoft.com/office/drawing/2014/main" id="{D7861210-1092-59CD-5A4C-59F6815B3379}"/>
              </a:ext>
            </a:extLst>
          </p:cNvPr>
          <p:cNvGrpSpPr/>
          <p:nvPr/>
        </p:nvGrpSpPr>
        <p:grpSpPr>
          <a:xfrm>
            <a:off x="3965524" y="3962408"/>
            <a:ext cx="3638140" cy="2786986"/>
            <a:chOff x="8719791" y="2762129"/>
            <a:chExt cx="2365160" cy="1811823"/>
          </a:xfrm>
        </p:grpSpPr>
        <p:pic>
          <p:nvPicPr>
            <p:cNvPr id="14" name="Picture 13" descr="A collage of a diagram&#10;&#10;Description automatically generated">
              <a:extLst>
                <a:ext uri="{FF2B5EF4-FFF2-40B4-BE49-F238E27FC236}">
                  <a16:creationId xmlns:a16="http://schemas.microsoft.com/office/drawing/2014/main" id="{42BC71D5-B505-2242-CE29-6E948D129914}"/>
                </a:ext>
              </a:extLst>
            </p:cNvPr>
            <p:cNvPicPr>
              <a:picLocks noChangeAspect="1"/>
            </p:cNvPicPr>
            <p:nvPr/>
          </p:nvPicPr>
          <p:blipFill>
            <a:blip r:embed="rId4">
              <a:extLst>
                <a:ext uri="{28A0092B-C50C-407E-A947-70E740481C1C}">
                  <a14:useLocalDpi xmlns:a14="http://schemas.microsoft.com/office/drawing/2010/main" val="0"/>
                </a:ext>
              </a:extLst>
            </a:blip>
            <a:srcRect l="50000" t="42273" r="14705" b="32108"/>
            <a:stretch/>
          </p:blipFill>
          <p:spPr>
            <a:xfrm>
              <a:off x="8917548" y="2816961"/>
              <a:ext cx="2099715" cy="1756990"/>
            </a:xfrm>
            <a:prstGeom prst="rect">
              <a:avLst/>
            </a:prstGeom>
          </p:spPr>
        </p:pic>
        <p:sp>
          <p:nvSpPr>
            <p:cNvPr id="15" name="Rectangle 14">
              <a:extLst>
                <a:ext uri="{FF2B5EF4-FFF2-40B4-BE49-F238E27FC236}">
                  <a16:creationId xmlns:a16="http://schemas.microsoft.com/office/drawing/2014/main" id="{C232CB8B-1A26-76C9-74CC-0A54E766DBAC}"/>
                </a:ext>
              </a:extLst>
            </p:cNvPr>
            <p:cNvSpPr/>
            <p:nvPr/>
          </p:nvSpPr>
          <p:spPr>
            <a:xfrm>
              <a:off x="8719791" y="2840361"/>
              <a:ext cx="395514" cy="2990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69EFEACE-E3A3-B4DA-6E28-E94C3FE17E9F}"/>
                </a:ext>
              </a:extLst>
            </p:cNvPr>
            <p:cNvSpPr/>
            <p:nvPr/>
          </p:nvSpPr>
          <p:spPr>
            <a:xfrm>
              <a:off x="10650525" y="4451033"/>
              <a:ext cx="434426" cy="1229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568DE132-B6CA-DDE4-6BF3-BBAC855C3211}"/>
                </a:ext>
              </a:extLst>
            </p:cNvPr>
            <p:cNvSpPr/>
            <p:nvPr/>
          </p:nvSpPr>
          <p:spPr>
            <a:xfrm>
              <a:off x="10949663" y="2762129"/>
              <a:ext cx="125293" cy="7411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sp>
        <p:nvSpPr>
          <p:cNvPr id="2" name="Title 1">
            <a:extLst>
              <a:ext uri="{FF2B5EF4-FFF2-40B4-BE49-F238E27FC236}">
                <a16:creationId xmlns:a16="http://schemas.microsoft.com/office/drawing/2014/main" id="{E4604EDC-12FE-EDA0-0E6A-41884DB037A8}"/>
              </a:ext>
            </a:extLst>
          </p:cNvPr>
          <p:cNvSpPr>
            <a:spLocks noGrp="1"/>
          </p:cNvSpPr>
          <p:nvPr>
            <p:ph type="title"/>
          </p:nvPr>
        </p:nvSpPr>
        <p:spPr>
          <a:xfrm>
            <a:off x="127000" y="-96023"/>
            <a:ext cx="11879170" cy="1325563"/>
          </a:xfrm>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Inter-annual stability in community composition</a:t>
            </a:r>
            <a:endParaRPr lang="en-SE" dirty="0">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descr="A collage of a diagram&#10;&#10;Description automatically generated">
            <a:extLst>
              <a:ext uri="{FF2B5EF4-FFF2-40B4-BE49-F238E27FC236}">
                <a16:creationId xmlns:a16="http://schemas.microsoft.com/office/drawing/2014/main" id="{C2F4A30B-9628-51D3-C4BB-79192C902049}"/>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r="56069" b="59233"/>
          <a:stretch/>
        </p:blipFill>
        <p:spPr>
          <a:xfrm>
            <a:off x="127000" y="1796596"/>
            <a:ext cx="4053114" cy="4335813"/>
          </a:xfrm>
        </p:spPr>
      </p:pic>
      <p:sp>
        <p:nvSpPr>
          <p:cNvPr id="6" name="Rectangle 5">
            <a:extLst>
              <a:ext uri="{FF2B5EF4-FFF2-40B4-BE49-F238E27FC236}">
                <a16:creationId xmlns:a16="http://schemas.microsoft.com/office/drawing/2014/main" id="{3996B1C8-3369-B102-5E48-C4A15BD7AAA3}"/>
              </a:ext>
            </a:extLst>
          </p:cNvPr>
          <p:cNvSpPr/>
          <p:nvPr/>
        </p:nvSpPr>
        <p:spPr>
          <a:xfrm>
            <a:off x="127000" y="1796595"/>
            <a:ext cx="395514" cy="5982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F44786A4-CD4D-2ECC-1353-E50AC0335C20}"/>
              </a:ext>
            </a:extLst>
          </p:cNvPr>
          <p:cNvSpPr/>
          <p:nvPr/>
        </p:nvSpPr>
        <p:spPr>
          <a:xfrm>
            <a:off x="3338286" y="5939186"/>
            <a:ext cx="841828" cy="299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23" name="Group 22">
            <a:extLst>
              <a:ext uri="{FF2B5EF4-FFF2-40B4-BE49-F238E27FC236}">
                <a16:creationId xmlns:a16="http://schemas.microsoft.com/office/drawing/2014/main" id="{FA3117E2-0791-E4F5-B287-E9EE73BA7165}"/>
              </a:ext>
            </a:extLst>
          </p:cNvPr>
          <p:cNvGrpSpPr/>
          <p:nvPr/>
        </p:nvGrpSpPr>
        <p:grpSpPr>
          <a:xfrm>
            <a:off x="8934489" y="1573238"/>
            <a:ext cx="2305901" cy="4365948"/>
            <a:chOff x="9213220" y="1246026"/>
            <a:chExt cx="2305901" cy="4365948"/>
          </a:xfrm>
        </p:grpSpPr>
        <p:pic>
          <p:nvPicPr>
            <p:cNvPr id="20" name="Picture 19" descr="A collage of a diagram&#10;&#10;Description automatically generated">
              <a:extLst>
                <a:ext uri="{FF2B5EF4-FFF2-40B4-BE49-F238E27FC236}">
                  <a16:creationId xmlns:a16="http://schemas.microsoft.com/office/drawing/2014/main" id="{7B06FFB6-EAF7-F05E-E2EE-144E86D79F7F}"/>
                </a:ext>
              </a:extLst>
            </p:cNvPr>
            <p:cNvPicPr>
              <a:picLocks noChangeAspect="1"/>
            </p:cNvPicPr>
            <p:nvPr/>
          </p:nvPicPr>
          <p:blipFill>
            <a:blip r:embed="rId6">
              <a:extLst>
                <a:ext uri="{28A0092B-C50C-407E-A947-70E740481C1C}">
                  <a14:useLocalDpi xmlns:a14="http://schemas.microsoft.com/office/drawing/2010/main" val="0"/>
                </a:ext>
              </a:extLst>
            </a:blip>
            <a:srcRect l="79277" t="66240"/>
            <a:stretch/>
          </p:blipFill>
          <p:spPr>
            <a:xfrm>
              <a:off x="9213220" y="1281605"/>
              <a:ext cx="2305901" cy="4330369"/>
            </a:xfrm>
            <a:prstGeom prst="rect">
              <a:avLst/>
            </a:prstGeom>
          </p:spPr>
        </p:pic>
        <p:sp>
          <p:nvSpPr>
            <p:cNvPr id="21" name="Rectangle 20">
              <a:extLst>
                <a:ext uri="{FF2B5EF4-FFF2-40B4-BE49-F238E27FC236}">
                  <a16:creationId xmlns:a16="http://schemas.microsoft.com/office/drawing/2014/main" id="{77B21E27-F865-6541-E953-35E3A93EACB6}"/>
                </a:ext>
              </a:extLst>
            </p:cNvPr>
            <p:cNvSpPr/>
            <p:nvPr/>
          </p:nvSpPr>
          <p:spPr>
            <a:xfrm>
              <a:off x="9334499" y="1246026"/>
              <a:ext cx="421363" cy="3516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60074A05-E5DC-DA15-768E-C160D325945D}"/>
                </a:ext>
              </a:extLst>
            </p:cNvPr>
            <p:cNvSpPr/>
            <p:nvPr/>
          </p:nvSpPr>
          <p:spPr>
            <a:xfrm>
              <a:off x="9334499" y="3429000"/>
              <a:ext cx="421363" cy="3516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sp>
        <p:nvSpPr>
          <p:cNvPr id="3" name="TextBox 2">
            <a:extLst>
              <a:ext uri="{FF2B5EF4-FFF2-40B4-BE49-F238E27FC236}">
                <a16:creationId xmlns:a16="http://schemas.microsoft.com/office/drawing/2014/main" id="{38782F07-415E-E187-C818-19C49E8F5782}"/>
              </a:ext>
            </a:extLst>
          </p:cNvPr>
          <p:cNvSpPr txBox="1"/>
          <p:nvPr/>
        </p:nvSpPr>
        <p:spPr>
          <a:xfrm>
            <a:off x="1650047" y="1537406"/>
            <a:ext cx="1191352" cy="369332"/>
          </a:xfrm>
          <a:prstGeom prst="rect">
            <a:avLst/>
          </a:prstGeom>
          <a:noFill/>
        </p:spPr>
        <p:txBody>
          <a:bodyPr wrap="non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2015-2017</a:t>
            </a:r>
            <a:endParaRPr lang="en-SE" b="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7C2C576-A961-E3A8-A5D9-E71FA5153944}"/>
              </a:ext>
            </a:extLst>
          </p:cNvPr>
          <p:cNvSpPr txBox="1"/>
          <p:nvPr/>
        </p:nvSpPr>
        <p:spPr>
          <a:xfrm>
            <a:off x="1223817" y="940092"/>
            <a:ext cx="9744366" cy="646986"/>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b="1" dirty="0">
                <a:latin typeface="Calibri" panose="020F0502020204030204" pitchFamily="34" charset="0"/>
                <a:ea typeface="Calibri" panose="020F0502020204030204" pitchFamily="34" charset="0"/>
                <a:cs typeface="Calibri" panose="020F0502020204030204" pitchFamily="34" charset="0"/>
              </a:rPr>
              <a:t>That surely does not apply to longer time-frames.</a:t>
            </a:r>
            <a:endParaRPr lang="en-SE" sz="3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05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664181-16F8-7392-0976-CAE987F3C293}"/>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Bacterial alpha-diversity correlates with dissolved inorganic nitrogen availability…</a:t>
            </a:r>
            <a:endParaRPr lang="en-SE" dirty="0">
              <a:latin typeface="Calibri" panose="020F0502020204030204" pitchFamily="34" charset="0"/>
              <a:ea typeface="Calibri" panose="020F0502020204030204" pitchFamily="34" charset="0"/>
              <a:cs typeface="Calibri" panose="020F0502020204030204" pitchFamily="34" charset="0"/>
            </a:endParaRPr>
          </a:p>
        </p:txBody>
      </p:sp>
      <p:pic>
        <p:nvPicPr>
          <p:cNvPr id="10" name="Content Placeholder 9" descr="A collage of graphs and charts&#10;&#10;Description automatically generated">
            <a:extLst>
              <a:ext uri="{FF2B5EF4-FFF2-40B4-BE49-F238E27FC236}">
                <a16:creationId xmlns:a16="http://schemas.microsoft.com/office/drawing/2014/main" id="{44DDCCCD-30BE-3BAB-DD92-A4F193A1B03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428" r="53956" b="38109"/>
          <a:stretch/>
        </p:blipFill>
        <p:spPr>
          <a:xfrm>
            <a:off x="367688" y="2322286"/>
            <a:ext cx="5390141" cy="3524604"/>
          </a:xfrm>
          <a:solidFill>
            <a:schemeClr val="bg1"/>
          </a:solidFill>
          <a:ln>
            <a:solidFill>
              <a:schemeClr val="bg1"/>
            </a:solidFill>
          </a:ln>
        </p:spPr>
      </p:pic>
      <p:sp>
        <p:nvSpPr>
          <p:cNvPr id="11" name="Rectangle 10">
            <a:extLst>
              <a:ext uri="{FF2B5EF4-FFF2-40B4-BE49-F238E27FC236}">
                <a16:creationId xmlns:a16="http://schemas.microsoft.com/office/drawing/2014/main" id="{D5193E6C-63EE-DFCC-0847-7DA9C01327D8}"/>
              </a:ext>
            </a:extLst>
          </p:cNvPr>
          <p:cNvSpPr/>
          <p:nvPr/>
        </p:nvSpPr>
        <p:spPr>
          <a:xfrm>
            <a:off x="367688" y="2322286"/>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1B146BD-0367-B6BF-4CC1-81973CB60653}"/>
              </a:ext>
            </a:extLst>
          </p:cNvPr>
          <p:cNvGrpSpPr/>
          <p:nvPr/>
        </p:nvGrpSpPr>
        <p:grpSpPr>
          <a:xfrm>
            <a:off x="5429527" y="2069108"/>
            <a:ext cx="5575253" cy="3416701"/>
            <a:chOff x="5429527" y="2069108"/>
            <a:chExt cx="5575253" cy="3416701"/>
          </a:xfrm>
        </p:grpSpPr>
        <p:pic>
          <p:nvPicPr>
            <p:cNvPr id="5" name="Picture 4" descr="A screenshot of a graph&#10;&#10;Description automatically generated">
              <a:extLst>
                <a:ext uri="{FF2B5EF4-FFF2-40B4-BE49-F238E27FC236}">
                  <a16:creationId xmlns:a16="http://schemas.microsoft.com/office/drawing/2014/main" id="{0C9CF28A-D521-B213-0402-532432FA0ADF}"/>
                </a:ext>
              </a:extLst>
            </p:cNvPr>
            <p:cNvPicPr>
              <a:picLocks noChangeAspect="1"/>
            </p:cNvPicPr>
            <p:nvPr/>
          </p:nvPicPr>
          <p:blipFill>
            <a:blip r:embed="rId4">
              <a:extLst>
                <a:ext uri="{28A0092B-C50C-407E-A947-70E740481C1C}">
                  <a14:useLocalDpi xmlns:a14="http://schemas.microsoft.com/office/drawing/2010/main" val="0"/>
                </a:ext>
              </a:extLst>
            </a:blip>
            <a:srcRect r="49558" b="78142"/>
            <a:stretch/>
          </p:blipFill>
          <p:spPr>
            <a:xfrm>
              <a:off x="5429527" y="2069108"/>
              <a:ext cx="5575253" cy="3416701"/>
            </a:xfrm>
            <a:prstGeom prst="rect">
              <a:avLst/>
            </a:prstGeom>
          </p:spPr>
        </p:pic>
        <p:sp>
          <p:nvSpPr>
            <p:cNvPr id="6" name="Rectangle 5">
              <a:extLst>
                <a:ext uri="{FF2B5EF4-FFF2-40B4-BE49-F238E27FC236}">
                  <a16:creationId xmlns:a16="http://schemas.microsoft.com/office/drawing/2014/main" id="{FC7CE95F-B6D6-6ABD-340E-532165CC9625}"/>
                </a:ext>
              </a:extLst>
            </p:cNvPr>
            <p:cNvSpPr/>
            <p:nvPr/>
          </p:nvSpPr>
          <p:spPr>
            <a:xfrm>
              <a:off x="5429527" y="2133600"/>
              <a:ext cx="471492" cy="436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4739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4F8878D-0108-09CF-2ECF-7F819F2B2FD2}"/>
              </a:ext>
            </a:extLst>
          </p:cNvPr>
          <p:cNvGrpSpPr/>
          <p:nvPr/>
        </p:nvGrpSpPr>
        <p:grpSpPr>
          <a:xfrm>
            <a:off x="577693" y="1504950"/>
            <a:ext cx="4064333" cy="4843578"/>
            <a:chOff x="415768" y="1514475"/>
            <a:chExt cx="4064333" cy="4843578"/>
          </a:xfrm>
        </p:grpSpPr>
        <p:pic>
          <p:nvPicPr>
            <p:cNvPr id="7" name="Picture 6" descr="A screenshot of a graph&#10;&#10;Description automatically generated">
              <a:extLst>
                <a:ext uri="{FF2B5EF4-FFF2-40B4-BE49-F238E27FC236}">
                  <a16:creationId xmlns:a16="http://schemas.microsoft.com/office/drawing/2014/main" id="{C5313900-D3B5-66BF-0D9E-815EA1964FB9}"/>
                </a:ext>
              </a:extLst>
            </p:cNvPr>
            <p:cNvPicPr>
              <a:picLocks noChangeAspect="1"/>
            </p:cNvPicPr>
            <p:nvPr/>
          </p:nvPicPr>
          <p:blipFill>
            <a:blip r:embed="rId3">
              <a:extLst>
                <a:ext uri="{28A0092B-C50C-407E-A947-70E740481C1C}">
                  <a14:useLocalDpi xmlns:a14="http://schemas.microsoft.com/office/drawing/2010/main" val="0"/>
                </a:ext>
              </a:extLst>
            </a:blip>
            <a:srcRect l="68026" b="43831"/>
            <a:stretch/>
          </p:blipFill>
          <p:spPr>
            <a:xfrm>
              <a:off x="442145" y="1514475"/>
              <a:ext cx="4037956" cy="4843578"/>
            </a:xfrm>
            <a:prstGeom prst="rect">
              <a:avLst/>
            </a:prstGeom>
          </p:spPr>
        </p:pic>
        <p:sp>
          <p:nvSpPr>
            <p:cNvPr id="8" name="Rectangle 7">
              <a:extLst>
                <a:ext uri="{FF2B5EF4-FFF2-40B4-BE49-F238E27FC236}">
                  <a16:creationId xmlns:a16="http://schemas.microsoft.com/office/drawing/2014/main" id="{5D57D39B-3388-E45D-6718-BD00EDBEE81F}"/>
                </a:ext>
              </a:extLst>
            </p:cNvPr>
            <p:cNvSpPr/>
            <p:nvPr/>
          </p:nvSpPr>
          <p:spPr>
            <a:xfrm>
              <a:off x="442145" y="2200831"/>
              <a:ext cx="544356" cy="6392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3B8A75A-AC7B-48AA-698B-DA65E1E3AABA}"/>
                </a:ext>
              </a:extLst>
            </p:cNvPr>
            <p:cNvSpPr/>
            <p:nvPr/>
          </p:nvSpPr>
          <p:spPr>
            <a:xfrm>
              <a:off x="415768" y="5618512"/>
              <a:ext cx="544356" cy="6392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latin typeface="Calibri" panose="020F0502020204030204" pitchFamily="34" charset="0"/>
                <a:ea typeface="Calibri" panose="020F0502020204030204" pitchFamily="34" charset="0"/>
                <a:cs typeface="Calibri" panose="020F0502020204030204" pitchFamily="34" charset="0"/>
              </a:endParaRPr>
            </a:p>
          </p:txBody>
        </p:sp>
      </p:grpSp>
      <p:sp>
        <p:nvSpPr>
          <p:cNvPr id="2" name="Title 1">
            <a:extLst>
              <a:ext uri="{FF2B5EF4-FFF2-40B4-BE49-F238E27FC236}">
                <a16:creationId xmlns:a16="http://schemas.microsoft.com/office/drawing/2014/main" id="{5C4D25E1-6C08-6D91-3703-48BBC8E234C2}"/>
              </a:ext>
            </a:extLst>
          </p:cNvPr>
          <p:cNvSpPr>
            <a:spLocks noGrp="1"/>
          </p:cNvSpPr>
          <p:nvPr>
            <p:ph type="title"/>
          </p:nvPr>
        </p:nvSpPr>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…but that can be explained by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convective vertical mixing in winter</a:t>
            </a:r>
            <a:endParaRPr lang="en-SE" dirty="0">
              <a:latin typeface="Calibri" panose="020F0502020204030204" pitchFamily="34" charset="0"/>
              <a:ea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311715B0-4808-54E8-2C30-DFA53E204E54}"/>
              </a:ext>
            </a:extLst>
          </p:cNvPr>
          <p:cNvGrpSpPr/>
          <p:nvPr/>
        </p:nvGrpSpPr>
        <p:grpSpPr>
          <a:xfrm>
            <a:off x="6298599" y="2510909"/>
            <a:ext cx="3844882" cy="3571260"/>
            <a:chOff x="6096000" y="2458065"/>
            <a:chExt cx="4188542" cy="3890463"/>
          </a:xfrm>
          <a:solidFill>
            <a:schemeClr val="bg1"/>
          </a:solidFill>
        </p:grpSpPr>
        <p:pic>
          <p:nvPicPr>
            <p:cNvPr id="13" name="Picture 12" descr="A screenshot of a graph&#10;&#10;Description automatically generated">
              <a:extLst>
                <a:ext uri="{FF2B5EF4-FFF2-40B4-BE49-F238E27FC236}">
                  <a16:creationId xmlns:a16="http://schemas.microsoft.com/office/drawing/2014/main" id="{93C63151-54C9-FAB7-F6BC-183AF276D360}"/>
                </a:ext>
              </a:extLst>
            </p:cNvPr>
            <p:cNvPicPr>
              <a:picLocks noChangeAspect="1"/>
            </p:cNvPicPr>
            <p:nvPr/>
          </p:nvPicPr>
          <p:blipFill>
            <a:blip r:embed="rId3">
              <a:extLst>
                <a:ext uri="{28A0092B-C50C-407E-A947-70E740481C1C}">
                  <a14:useLocalDpi xmlns:a14="http://schemas.microsoft.com/office/drawing/2010/main" val="0"/>
                </a:ext>
              </a:extLst>
            </a:blip>
            <a:srcRect l="887" t="51088" r="67111" b="5381"/>
            <a:stretch/>
          </p:blipFill>
          <p:spPr>
            <a:xfrm>
              <a:off x="6096000" y="2458065"/>
              <a:ext cx="4188542" cy="3890463"/>
            </a:xfrm>
            <a:prstGeom prst="rect">
              <a:avLst/>
            </a:prstGeom>
            <a:grpFill/>
          </p:spPr>
        </p:pic>
        <p:sp>
          <p:nvSpPr>
            <p:cNvPr id="14" name="Rectangle 13">
              <a:extLst>
                <a:ext uri="{FF2B5EF4-FFF2-40B4-BE49-F238E27FC236}">
                  <a16:creationId xmlns:a16="http://schemas.microsoft.com/office/drawing/2014/main" id="{8F9CB8F4-95EE-0454-E92E-E24E01E7DE54}"/>
                </a:ext>
              </a:extLst>
            </p:cNvPr>
            <p:cNvSpPr/>
            <p:nvPr/>
          </p:nvSpPr>
          <p:spPr>
            <a:xfrm>
              <a:off x="8677275" y="2458065"/>
              <a:ext cx="1162050" cy="122724"/>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FD76EE5F-AF5B-9CDB-7D55-4009C95A513F}"/>
                </a:ext>
              </a:extLst>
            </p:cNvPr>
            <p:cNvSpPr/>
            <p:nvPr/>
          </p:nvSpPr>
          <p:spPr>
            <a:xfrm>
              <a:off x="6207213" y="2523153"/>
              <a:ext cx="365037" cy="30736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atin typeface="Calibri" panose="020F0502020204030204" pitchFamily="34" charset="0"/>
                <a:ea typeface="Calibri" panose="020F0502020204030204" pitchFamily="34" charset="0"/>
                <a:cs typeface="Calibri" panose="020F0502020204030204" pitchFamily="34" charset="0"/>
              </a:endParaRPr>
            </a:p>
          </p:txBody>
        </p:sp>
      </p:grpSp>
      <p:pic>
        <p:nvPicPr>
          <p:cNvPr id="4" name="Picture 3">
            <a:extLst>
              <a:ext uri="{FF2B5EF4-FFF2-40B4-BE49-F238E27FC236}">
                <a16:creationId xmlns:a16="http://schemas.microsoft.com/office/drawing/2014/main" id="{6B2994C1-CD9D-E7A8-91B9-CF80F7FC07B9}"/>
              </a:ext>
            </a:extLst>
          </p:cNvPr>
          <p:cNvPicPr>
            <a:picLocks noChangeAspect="1"/>
          </p:cNvPicPr>
          <p:nvPr/>
        </p:nvPicPr>
        <p:blipFill>
          <a:blip r:embed="rId4"/>
          <a:stretch>
            <a:fillRect/>
          </a:stretch>
        </p:blipFill>
        <p:spPr>
          <a:xfrm>
            <a:off x="380019" y="2108696"/>
            <a:ext cx="5953956" cy="4039164"/>
          </a:xfrm>
          <a:prstGeom prst="rect">
            <a:avLst/>
          </a:prstGeom>
        </p:spPr>
      </p:pic>
      <p:sp>
        <p:nvSpPr>
          <p:cNvPr id="5" name="TextBox 4">
            <a:extLst>
              <a:ext uri="{FF2B5EF4-FFF2-40B4-BE49-F238E27FC236}">
                <a16:creationId xmlns:a16="http://schemas.microsoft.com/office/drawing/2014/main" id="{403E7AEB-8CCC-C0C2-64CC-BAC2715B1843}"/>
              </a:ext>
            </a:extLst>
          </p:cNvPr>
          <p:cNvSpPr txBox="1"/>
          <p:nvPr/>
        </p:nvSpPr>
        <p:spPr>
          <a:xfrm>
            <a:off x="882901" y="6248194"/>
            <a:ext cx="3818418" cy="369332"/>
          </a:xfrm>
          <a:prstGeom prst="rect">
            <a:avLst/>
          </a:prstGeom>
          <a:noFill/>
        </p:spPr>
        <p:txBody>
          <a:bodyPr wrap="none" rtlCol="0">
            <a:spAutoFit/>
          </a:bodyPr>
          <a:lstStyle/>
          <a:p>
            <a:r>
              <a:rPr lang="en-US"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Using data from </a:t>
            </a:r>
            <a:r>
              <a:rPr lang="en-US" dirty="0" err="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Herlemann</a:t>
            </a:r>
            <a:r>
              <a:rPr lang="en-US"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et al. 2016</a:t>
            </a:r>
            <a:endParaRPr lang="en-SE"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001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1352</TotalTime>
  <Words>2023</Words>
  <Application>Microsoft Office PowerPoint</Application>
  <PresentationFormat>Widescreen</PresentationFormat>
  <Paragraphs>88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Times New Roman</vt:lpstr>
      <vt:lpstr>Office Theme</vt:lpstr>
      <vt:lpstr>Bacterial and protist plankton diversity dynamics uncovered through DNA-based monitoring  in the Baltic Sea area</vt:lpstr>
      <vt:lpstr>The Baltic Sea area</vt:lpstr>
      <vt:lpstr>Salinity as the major environmental factor determining the distribution of free-living bacteria</vt:lpstr>
      <vt:lpstr>DNA metabarcoding</vt:lpstr>
      <vt:lpstr>DNA metabarcoding-based monitoring</vt:lpstr>
      <vt:lpstr>Salinity has a dominant impact on bacterial but not protist community composition</vt:lpstr>
      <vt:lpstr>Inter-annual stability in community composition</vt:lpstr>
      <vt:lpstr>Bacterial alpha-diversity correlates with dissolved inorganic nitrogen availability…</vt:lpstr>
      <vt:lpstr>…but that can be explained by  convective vertical mixing in winter</vt:lpstr>
      <vt:lpstr>Protists are more diverse in  near-marine salinities</vt:lpstr>
      <vt:lpstr>Protist more often cross the salinity barrier</vt:lpstr>
      <vt:lpstr>Proposed explanation for protists being ecologically less sensitive to salinity</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Krzysztof Jurdzinski</dc:creator>
  <cp:lastModifiedBy>Krzysztof Jurdzinski</cp:lastModifiedBy>
  <cp:revision>262</cp:revision>
  <dcterms:created xsi:type="dcterms:W3CDTF">2024-10-11T15:37:50Z</dcterms:created>
  <dcterms:modified xsi:type="dcterms:W3CDTF">2025-04-07T11:29:51Z</dcterms:modified>
</cp:coreProperties>
</file>